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93" r:id="rId4"/>
    <p:sldId id="258" r:id="rId5"/>
    <p:sldId id="259" r:id="rId6"/>
    <p:sldId id="260" r:id="rId7"/>
    <p:sldId id="261" r:id="rId8"/>
    <p:sldId id="262" r:id="rId9"/>
    <p:sldId id="263" r:id="rId10"/>
    <p:sldId id="264" r:id="rId11"/>
    <p:sldId id="265" r:id="rId12"/>
    <p:sldId id="266" r:id="rId13"/>
    <p:sldId id="267" r:id="rId14"/>
    <p:sldId id="269" r:id="rId15"/>
    <p:sldId id="268" r:id="rId16"/>
    <p:sldId id="270" r:id="rId17"/>
    <p:sldId id="271" r:id="rId18"/>
    <p:sldId id="294" r:id="rId19"/>
    <p:sldId id="272" r:id="rId20"/>
    <p:sldId id="274"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92" r:id="rId35"/>
    <p:sldId id="289" r:id="rId36"/>
    <p:sldId id="290" r:id="rId37"/>
    <p:sldId id="291" r:id="rId3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1" d="100"/>
          <a:sy n="71" d="100"/>
        </p:scale>
        <p:origin x="67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677B6-D3D1-45CB-A4AF-0BF6B454D0BA}" type="datetimeFigureOut">
              <a:rPr lang="zh-TW" altLang="en-US" smtClean="0"/>
              <a:pPr/>
              <a:t>2015/1/18</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9D77D-9056-48BA-90CC-FBC0AFFE5AE5}" type="slidenum">
              <a:rPr lang="zh-TW" altLang="en-US" smtClean="0"/>
              <a:pPr/>
              <a:t>‹#›</a:t>
            </a:fld>
            <a:endParaRPr lang="zh-TW" altLang="en-US"/>
          </a:p>
        </p:txBody>
      </p:sp>
    </p:spTree>
    <p:extLst>
      <p:ext uri="{BB962C8B-B14F-4D97-AF65-F5344CB8AC3E}">
        <p14:creationId xmlns:p14="http://schemas.microsoft.com/office/powerpoint/2010/main" val="246728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1</a:t>
            </a:fld>
            <a:endParaRPr lang="zh-TW" altLang="en-US"/>
          </a:p>
        </p:txBody>
      </p:sp>
    </p:spTree>
    <p:extLst>
      <p:ext uri="{BB962C8B-B14F-4D97-AF65-F5344CB8AC3E}">
        <p14:creationId xmlns:p14="http://schemas.microsoft.com/office/powerpoint/2010/main" val="174646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11</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12</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13</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14</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15</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16</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17</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19</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20</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21</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2</a:t>
            </a:fld>
            <a:endParaRPr lang="zh-TW" altLang="en-US"/>
          </a:p>
        </p:txBody>
      </p:sp>
    </p:spTree>
    <p:extLst>
      <p:ext uri="{BB962C8B-B14F-4D97-AF65-F5344CB8AC3E}">
        <p14:creationId xmlns:p14="http://schemas.microsoft.com/office/powerpoint/2010/main" val="3555803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22</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23</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24</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25</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26</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27</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28</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29</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30</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31</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4</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32</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33</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34</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35</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36</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37</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5</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6</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7</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8</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9</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1BF993-F553-45B5-9AD6-64EFF5FA0997}" type="slidenum">
              <a:rPr lang="zh-TW" altLang="en-US" smtClean="0"/>
              <a:pPr/>
              <a:t>10</a:t>
            </a:fld>
            <a:endParaRPr lang="zh-TW" altLang="en-US"/>
          </a:p>
        </p:txBody>
      </p:sp>
    </p:spTree>
    <p:extLst>
      <p:ext uri="{BB962C8B-B14F-4D97-AF65-F5344CB8AC3E}">
        <p14:creationId xmlns:p14="http://schemas.microsoft.com/office/powerpoint/2010/main" val="1548260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1B1765F-7754-4CEA-B54E-95E883BEE1A0}" type="datetimeFigureOut">
              <a:rPr lang="zh-TW" altLang="en-US" smtClean="0"/>
              <a:pPr/>
              <a:t>2015/1/18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D3FB19-0399-41DE-9C88-8B55DC998CF1}" type="slidenum">
              <a:rPr lang="zh-TW" altLang="en-US" smtClean="0"/>
              <a:pPr/>
              <a:t>‹#›</a:t>
            </a:fld>
            <a:endParaRPr lang="zh-TW" altLang="en-US"/>
          </a:p>
        </p:txBody>
      </p:sp>
    </p:spTree>
    <p:extLst>
      <p:ext uri="{BB962C8B-B14F-4D97-AF65-F5344CB8AC3E}">
        <p14:creationId xmlns:p14="http://schemas.microsoft.com/office/powerpoint/2010/main" val="3755699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1B1765F-7754-4CEA-B54E-95E883BEE1A0}" type="datetimeFigureOut">
              <a:rPr lang="zh-TW" altLang="en-US" smtClean="0"/>
              <a:pPr/>
              <a:t>2015/1/18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D3FB19-0399-41DE-9C88-8B55DC998CF1}" type="slidenum">
              <a:rPr lang="zh-TW" altLang="en-US" smtClean="0"/>
              <a:pPr/>
              <a:t>‹#›</a:t>
            </a:fld>
            <a:endParaRPr lang="zh-TW" altLang="en-US"/>
          </a:p>
        </p:txBody>
      </p:sp>
    </p:spTree>
    <p:extLst>
      <p:ext uri="{BB962C8B-B14F-4D97-AF65-F5344CB8AC3E}">
        <p14:creationId xmlns:p14="http://schemas.microsoft.com/office/powerpoint/2010/main" val="157259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1B1765F-7754-4CEA-B54E-95E883BEE1A0}" type="datetimeFigureOut">
              <a:rPr lang="zh-TW" altLang="en-US" smtClean="0"/>
              <a:pPr/>
              <a:t>2015/1/18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D3FB19-0399-41DE-9C88-8B55DC998CF1}" type="slidenum">
              <a:rPr lang="zh-TW" altLang="en-US" smtClean="0"/>
              <a:pPr/>
              <a:t>‹#›</a:t>
            </a:fld>
            <a:endParaRPr lang="zh-TW" altLang="en-US"/>
          </a:p>
        </p:txBody>
      </p:sp>
    </p:spTree>
    <p:extLst>
      <p:ext uri="{BB962C8B-B14F-4D97-AF65-F5344CB8AC3E}">
        <p14:creationId xmlns:p14="http://schemas.microsoft.com/office/powerpoint/2010/main" val="210857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1B1765F-7754-4CEA-B54E-95E883BEE1A0}" type="datetimeFigureOut">
              <a:rPr lang="zh-TW" altLang="en-US" smtClean="0"/>
              <a:pPr/>
              <a:t>2015/1/18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D3FB19-0399-41DE-9C88-8B55DC998CF1}" type="slidenum">
              <a:rPr lang="zh-TW" altLang="en-US" smtClean="0"/>
              <a:pPr/>
              <a:t>‹#›</a:t>
            </a:fld>
            <a:endParaRPr lang="zh-TW" altLang="en-US"/>
          </a:p>
        </p:txBody>
      </p:sp>
    </p:spTree>
    <p:extLst>
      <p:ext uri="{BB962C8B-B14F-4D97-AF65-F5344CB8AC3E}">
        <p14:creationId xmlns:p14="http://schemas.microsoft.com/office/powerpoint/2010/main" val="18619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1B1765F-7754-4CEA-B54E-95E883BEE1A0}" type="datetimeFigureOut">
              <a:rPr lang="zh-TW" altLang="en-US" smtClean="0"/>
              <a:pPr/>
              <a:t>2015/1/18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D3FB19-0399-41DE-9C88-8B55DC998CF1}" type="slidenum">
              <a:rPr lang="zh-TW" altLang="en-US" smtClean="0"/>
              <a:pPr/>
              <a:t>‹#›</a:t>
            </a:fld>
            <a:endParaRPr lang="zh-TW" altLang="en-US"/>
          </a:p>
        </p:txBody>
      </p:sp>
    </p:spTree>
    <p:extLst>
      <p:ext uri="{BB962C8B-B14F-4D97-AF65-F5344CB8AC3E}">
        <p14:creationId xmlns:p14="http://schemas.microsoft.com/office/powerpoint/2010/main" val="121942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1B1765F-7754-4CEA-B54E-95E883BEE1A0}" type="datetimeFigureOut">
              <a:rPr lang="zh-TW" altLang="en-US" smtClean="0"/>
              <a:pPr/>
              <a:t>2015/1/18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D3FB19-0399-41DE-9C88-8B55DC998CF1}" type="slidenum">
              <a:rPr lang="zh-TW" altLang="en-US" smtClean="0"/>
              <a:pPr/>
              <a:t>‹#›</a:t>
            </a:fld>
            <a:endParaRPr lang="zh-TW" altLang="en-US"/>
          </a:p>
        </p:txBody>
      </p:sp>
    </p:spTree>
    <p:extLst>
      <p:ext uri="{BB962C8B-B14F-4D97-AF65-F5344CB8AC3E}">
        <p14:creationId xmlns:p14="http://schemas.microsoft.com/office/powerpoint/2010/main" val="289035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1B1765F-7754-4CEA-B54E-95E883BEE1A0}" type="datetimeFigureOut">
              <a:rPr lang="zh-TW" altLang="en-US" smtClean="0"/>
              <a:pPr/>
              <a:t>2015/1/18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D3FB19-0399-41DE-9C88-8B55DC998CF1}" type="slidenum">
              <a:rPr lang="zh-TW" altLang="en-US" smtClean="0"/>
              <a:pPr/>
              <a:t>‹#›</a:t>
            </a:fld>
            <a:endParaRPr lang="zh-TW" altLang="en-US"/>
          </a:p>
        </p:txBody>
      </p:sp>
    </p:spTree>
    <p:extLst>
      <p:ext uri="{BB962C8B-B14F-4D97-AF65-F5344CB8AC3E}">
        <p14:creationId xmlns:p14="http://schemas.microsoft.com/office/powerpoint/2010/main" val="364179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1B1765F-7754-4CEA-B54E-95E883BEE1A0}" type="datetimeFigureOut">
              <a:rPr lang="zh-TW" altLang="en-US" smtClean="0"/>
              <a:pPr/>
              <a:t>2015/1/18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D3FB19-0399-41DE-9C88-8B55DC998CF1}" type="slidenum">
              <a:rPr lang="zh-TW" altLang="en-US" smtClean="0"/>
              <a:pPr/>
              <a:t>‹#›</a:t>
            </a:fld>
            <a:endParaRPr lang="zh-TW" altLang="en-US"/>
          </a:p>
        </p:txBody>
      </p:sp>
    </p:spTree>
    <p:extLst>
      <p:ext uri="{BB962C8B-B14F-4D97-AF65-F5344CB8AC3E}">
        <p14:creationId xmlns:p14="http://schemas.microsoft.com/office/powerpoint/2010/main" val="332811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1B1765F-7754-4CEA-B54E-95E883BEE1A0}" type="datetimeFigureOut">
              <a:rPr lang="zh-TW" altLang="en-US" smtClean="0"/>
              <a:pPr/>
              <a:t>2015/1/18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D3FB19-0399-41DE-9C88-8B55DC998CF1}" type="slidenum">
              <a:rPr lang="zh-TW" altLang="en-US" smtClean="0"/>
              <a:pPr/>
              <a:t>‹#›</a:t>
            </a:fld>
            <a:endParaRPr lang="zh-TW" altLang="en-US"/>
          </a:p>
        </p:txBody>
      </p:sp>
    </p:spTree>
    <p:extLst>
      <p:ext uri="{BB962C8B-B14F-4D97-AF65-F5344CB8AC3E}">
        <p14:creationId xmlns:p14="http://schemas.microsoft.com/office/powerpoint/2010/main" val="273378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1B1765F-7754-4CEA-B54E-95E883BEE1A0}" type="datetimeFigureOut">
              <a:rPr lang="zh-TW" altLang="en-US" smtClean="0"/>
              <a:pPr/>
              <a:t>2015/1/18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D3FB19-0399-41DE-9C88-8B55DC998CF1}" type="slidenum">
              <a:rPr lang="zh-TW" altLang="en-US" smtClean="0"/>
              <a:pPr/>
              <a:t>‹#›</a:t>
            </a:fld>
            <a:endParaRPr lang="zh-TW" altLang="en-US"/>
          </a:p>
        </p:txBody>
      </p:sp>
    </p:spTree>
    <p:extLst>
      <p:ext uri="{BB962C8B-B14F-4D97-AF65-F5344CB8AC3E}">
        <p14:creationId xmlns:p14="http://schemas.microsoft.com/office/powerpoint/2010/main" val="4320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1B1765F-7754-4CEA-B54E-95E883BEE1A0}" type="datetimeFigureOut">
              <a:rPr lang="zh-TW" altLang="en-US" smtClean="0"/>
              <a:pPr/>
              <a:t>2015/1/18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D3FB19-0399-41DE-9C88-8B55DC998CF1}" type="slidenum">
              <a:rPr lang="zh-TW" altLang="en-US" smtClean="0"/>
              <a:pPr/>
              <a:t>‹#›</a:t>
            </a:fld>
            <a:endParaRPr lang="zh-TW" altLang="en-US"/>
          </a:p>
        </p:txBody>
      </p:sp>
    </p:spTree>
    <p:extLst>
      <p:ext uri="{BB962C8B-B14F-4D97-AF65-F5344CB8AC3E}">
        <p14:creationId xmlns:p14="http://schemas.microsoft.com/office/powerpoint/2010/main" val="298815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1765F-7754-4CEA-B54E-95E883BEE1A0}" type="datetimeFigureOut">
              <a:rPr lang="zh-TW" altLang="en-US" smtClean="0"/>
              <a:pPr/>
              <a:t>2015/1/18</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3FB19-0399-41DE-9C88-8B55DC998CF1}" type="slidenum">
              <a:rPr lang="zh-TW" altLang="en-US" smtClean="0"/>
              <a:pPr/>
              <a:t>‹#›</a:t>
            </a:fld>
            <a:endParaRPr lang="zh-TW" altLang="en-US"/>
          </a:p>
        </p:txBody>
      </p:sp>
    </p:spTree>
    <p:extLst>
      <p:ext uri="{BB962C8B-B14F-4D97-AF65-F5344CB8AC3E}">
        <p14:creationId xmlns:p14="http://schemas.microsoft.com/office/powerpoint/2010/main" val="718621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4911" y="1122363"/>
            <a:ext cx="12057089" cy="2387600"/>
          </a:xfrm>
        </p:spPr>
        <p:txBody>
          <a:bodyPr/>
          <a:lstStyle/>
          <a:p>
            <a:r>
              <a:rPr lang="en-US" altLang="zh-TW" dirty="0" smtClean="0"/>
              <a:t>CH8 Trading Design</a:t>
            </a:r>
            <a:endParaRPr lang="zh-TW" altLang="en-US" dirty="0"/>
          </a:p>
        </p:txBody>
      </p:sp>
      <p:sp>
        <p:nvSpPr>
          <p:cNvPr id="3" name="副標題 2"/>
          <p:cNvSpPr>
            <a:spLocks noGrp="1"/>
          </p:cNvSpPr>
          <p:nvPr>
            <p:ph type="subTitle"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1</a:t>
            </a:fld>
            <a:endParaRPr lang="zh-TW" altLang="en-US"/>
          </a:p>
        </p:txBody>
      </p:sp>
    </p:spTree>
    <p:extLst>
      <p:ext uri="{BB962C8B-B14F-4D97-AF65-F5344CB8AC3E}">
        <p14:creationId xmlns:p14="http://schemas.microsoft.com/office/powerpoint/2010/main" val="912942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Spread Dynamics</a:t>
            </a:r>
            <a:endParaRPr lang="zh-TW" altLang="en-US" dirty="0">
              <a:latin typeface="+mn-lt"/>
            </a:endParaRPr>
          </a:p>
        </p:txBody>
      </p:sp>
      <p:sp>
        <p:nvSpPr>
          <p:cNvPr id="3" name="內容版面配置區 2"/>
          <p:cNvSpPr>
            <a:spLocks noGrp="1"/>
          </p:cNvSpPr>
          <p:nvPr>
            <p:ph idx="1"/>
          </p:nvPr>
        </p:nvSpPr>
        <p:spPr>
          <a:xfrm>
            <a:off x="195072" y="906645"/>
            <a:ext cx="11728704" cy="5862289"/>
          </a:xfrm>
        </p:spPr>
        <p:txBody>
          <a:bodyPr>
            <a:normAutofit/>
          </a:bodyPr>
          <a:lstStyle/>
          <a:p>
            <a:pPr marL="0" indent="0">
              <a:buNone/>
            </a:pPr>
            <a:r>
              <a:rPr lang="en-US" altLang="zh-TW" u="sng" dirty="0" smtClean="0"/>
              <a:t>Case 1 </a:t>
            </a:r>
            <a:r>
              <a:rPr lang="en-US" altLang="zh-TW" u="sng" dirty="0"/>
              <a:t>: Mixture </a:t>
            </a:r>
            <a:r>
              <a:rPr lang="en-US" altLang="zh-TW" u="sng" dirty="0" smtClean="0"/>
              <a:t>Gaussian Model</a:t>
            </a:r>
          </a:p>
          <a:p>
            <a:r>
              <a:rPr lang="en-US" altLang="zh-TW" dirty="0"/>
              <a:t>We can expect a white noise time series for the spread to occur when trading</a:t>
            </a:r>
          </a:p>
          <a:p>
            <a:pPr marL="0" indent="0">
              <a:buNone/>
            </a:pPr>
            <a:r>
              <a:rPr lang="en-US" altLang="zh-TW" dirty="0" smtClean="0"/>
              <a:t>   security </a:t>
            </a:r>
            <a:r>
              <a:rPr lang="en-US" altLang="zh-TW" dirty="0"/>
              <a:t>pairs that have a strict parity relationship</a:t>
            </a:r>
            <a:r>
              <a:rPr lang="en-US" altLang="zh-TW" dirty="0" smtClean="0"/>
              <a:t>.(</a:t>
            </a:r>
            <a:r>
              <a:rPr lang="en-US" altLang="zh-TW" dirty="0"/>
              <a:t>S&amp;P 500 futures against </a:t>
            </a:r>
            <a:r>
              <a:rPr lang="en-US" altLang="zh-TW" dirty="0" smtClean="0"/>
              <a:t>   </a:t>
            </a:r>
          </a:p>
          <a:p>
            <a:pPr marL="0" indent="0">
              <a:buNone/>
            </a:pPr>
            <a:r>
              <a:rPr lang="en-US" altLang="zh-TW" dirty="0"/>
              <a:t> </a:t>
            </a:r>
            <a:r>
              <a:rPr lang="en-US" altLang="zh-TW" dirty="0" smtClean="0"/>
              <a:t>  the index)</a:t>
            </a:r>
          </a:p>
          <a:p>
            <a:r>
              <a:rPr lang="en-US" altLang="zh-TW" dirty="0"/>
              <a:t>But is it reasonable to expect the white noise to be strictly Gaussian</a:t>
            </a:r>
            <a:r>
              <a:rPr lang="en-US" altLang="zh-TW" dirty="0" smtClean="0"/>
              <a:t>?</a:t>
            </a:r>
          </a:p>
          <a:p>
            <a:pPr lvl="1">
              <a:buFontTx/>
              <a:buChar char="-"/>
            </a:pPr>
            <a:r>
              <a:rPr lang="en-US" altLang="zh-TW" dirty="0" smtClean="0"/>
              <a:t>The trading </a:t>
            </a:r>
            <a:r>
              <a:rPr lang="en-US" altLang="zh-TW" dirty="0"/>
              <a:t>of securities </a:t>
            </a:r>
            <a:r>
              <a:rPr lang="en-US" altLang="zh-TW" dirty="0" smtClean="0"/>
              <a:t>is </a:t>
            </a:r>
            <a:r>
              <a:rPr lang="en-US" altLang="zh-TW" dirty="0" smtClean="0">
                <a:solidFill>
                  <a:srgbClr val="FF0000"/>
                </a:solidFill>
              </a:rPr>
              <a:t>more </a:t>
            </a:r>
            <a:r>
              <a:rPr lang="en-US" altLang="zh-TW" dirty="0">
                <a:solidFill>
                  <a:srgbClr val="FF0000"/>
                </a:solidFill>
              </a:rPr>
              <a:t>brisk</a:t>
            </a:r>
            <a:r>
              <a:rPr lang="en-US" altLang="zh-TW" dirty="0"/>
              <a:t> around the open and close.(</a:t>
            </a:r>
            <a:r>
              <a:rPr lang="en-US" altLang="zh-TW" dirty="0" smtClean="0"/>
              <a:t>increase volatility)</a:t>
            </a:r>
          </a:p>
          <a:p>
            <a:pPr lvl="1">
              <a:buFontTx/>
              <a:buChar char="-"/>
            </a:pPr>
            <a:r>
              <a:rPr lang="en-US" altLang="zh-TW" dirty="0" smtClean="0"/>
              <a:t>The model should become :</a:t>
            </a:r>
          </a:p>
          <a:p>
            <a:pPr marL="457200" lvl="1" indent="0">
              <a:buNone/>
            </a:pPr>
            <a:r>
              <a:rPr lang="en-US" altLang="zh-TW" dirty="0"/>
              <a:t> </a:t>
            </a:r>
            <a:r>
              <a:rPr lang="en-US" altLang="zh-TW" dirty="0" smtClean="0"/>
              <a:t>             High       Low       High  (volatility)</a:t>
            </a:r>
          </a:p>
          <a:p>
            <a:pPr marL="457200" lvl="1" indent="0">
              <a:buNone/>
            </a:pPr>
            <a:endParaRPr lang="en-US" altLang="zh-TW" dirty="0"/>
          </a:p>
          <a:p>
            <a:pPr marL="457200" lvl="1" indent="0">
              <a:buNone/>
            </a:pPr>
            <a:r>
              <a:rPr lang="en-US" altLang="zh-TW" dirty="0" smtClean="0"/>
              <a:t>             Open     Midday   Close (time)</a:t>
            </a:r>
          </a:p>
          <a:p>
            <a:pPr lvl="1">
              <a:buFontTx/>
              <a:buChar char="-"/>
            </a:pPr>
            <a:r>
              <a:rPr lang="en-US" altLang="zh-TW" dirty="0" smtClean="0"/>
              <a:t>This book tell us :</a:t>
            </a:r>
          </a:p>
          <a:p>
            <a:pPr marL="457200" lvl="1" indent="0">
              <a:buNone/>
            </a:pPr>
            <a:r>
              <a:rPr lang="en-US" altLang="zh-TW" dirty="0" smtClean="0"/>
              <a:t>    We should considerate the GARCH effect in the volatility of individual stock.</a:t>
            </a:r>
          </a:p>
          <a:p>
            <a:pPr marL="457200" lvl="1" indent="0">
              <a:buNone/>
            </a:pPr>
            <a:r>
              <a:rPr lang="en-US" altLang="zh-TW" dirty="0"/>
              <a:t> </a:t>
            </a:r>
            <a:r>
              <a:rPr lang="en-US" altLang="zh-TW" dirty="0" smtClean="0"/>
              <a:t>   </a:t>
            </a:r>
            <a:endParaRPr lang="en-US" altLang="zh-TW" dirty="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10</a:t>
            </a:fld>
            <a:endParaRPr lang="zh-TW" altLang="en-US"/>
          </a:p>
        </p:txBody>
      </p:sp>
      <p:cxnSp>
        <p:nvCxnSpPr>
          <p:cNvPr id="8" name="直線接點 7"/>
          <p:cNvCxnSpPr/>
          <p:nvPr/>
        </p:nvCxnSpPr>
        <p:spPr>
          <a:xfrm flipV="1">
            <a:off x="1947553" y="4771899"/>
            <a:ext cx="2066306" cy="118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1947553" y="4643250"/>
            <a:ext cx="0" cy="2850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980706" y="4653146"/>
            <a:ext cx="0" cy="2850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4013859" y="4643249"/>
            <a:ext cx="0" cy="2850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164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Spread Dynamics</a:t>
            </a:r>
            <a:endParaRPr lang="zh-TW" altLang="en-US" dirty="0">
              <a:latin typeface="+mn-l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95072" y="906645"/>
                <a:ext cx="11728704" cy="5636659"/>
              </a:xfrm>
            </p:spPr>
            <p:txBody>
              <a:bodyPr>
                <a:normAutofit/>
              </a:bodyPr>
              <a:lstStyle/>
              <a:p>
                <a:r>
                  <a:rPr lang="en-US" altLang="zh-TW" dirty="0" smtClean="0"/>
                  <a:t>GARCH effect: </a:t>
                </a:r>
              </a:p>
              <a:p>
                <a:pPr lvl="1">
                  <a:buFontTx/>
                  <a:buChar char="-"/>
                </a:pPr>
                <a:r>
                  <a:rPr lang="en-US" altLang="zh-TW" dirty="0" smtClean="0"/>
                  <a:t>GARCH </a:t>
                </a:r>
                <a:r>
                  <a:rPr lang="en-US" altLang="zh-TW" dirty="0"/>
                  <a:t>= </a:t>
                </a:r>
                <a:r>
                  <a:rPr lang="en-US" altLang="zh-TW" dirty="0" smtClean="0"/>
                  <a:t>Generalized Auto-Regressive (conditional) </a:t>
                </a:r>
                <a:r>
                  <a:rPr lang="en-US" altLang="zh-TW" dirty="0" err="1" smtClean="0"/>
                  <a:t>Heteroskedascity</a:t>
                </a:r>
                <a:r>
                  <a:rPr lang="en-US" altLang="zh-TW" dirty="0" smtClean="0"/>
                  <a:t> .</a:t>
                </a:r>
              </a:p>
              <a:p>
                <a:pPr lvl="1">
                  <a:buFontTx/>
                  <a:buChar char="-"/>
                </a:pPr>
                <a:r>
                  <a:rPr lang="en-US" altLang="zh-TW" dirty="0" smtClean="0"/>
                  <a:t>Easy to say this effect :</a:t>
                </a:r>
              </a:p>
              <a:p>
                <a:pPr marL="457200" lvl="1" indent="0">
                  <a:buNone/>
                </a:pPr>
                <a:r>
                  <a:rPr lang="en-US" altLang="zh-TW" dirty="0" smtClean="0"/>
                  <a:t>                                       Gaussian distribution</a:t>
                </a:r>
                <a:endParaRPr lang="en-US" altLang="zh-TW" dirty="0"/>
              </a:p>
              <a:p>
                <a:pPr marL="457200" lvl="1" indent="0">
                  <a:buNone/>
                </a:pPr>
                <a:r>
                  <a:rPr lang="en-US" altLang="zh-TW" dirty="0" smtClean="0"/>
                  <a:t>      sample with fix </a:t>
                </a:r>
                <a:r>
                  <a:rPr lang="en-US" altLang="zh-TW" dirty="0" err="1" smtClean="0"/>
                  <a:t>var</a:t>
                </a:r>
                <a:r>
                  <a:rPr lang="en-US" altLang="zh-TW" dirty="0"/>
                  <a:t>                                       sample </a:t>
                </a:r>
                <a:r>
                  <a:rPr lang="en-US" altLang="zh-TW" dirty="0" smtClean="0"/>
                  <a:t>with varied </a:t>
                </a:r>
                <a:r>
                  <a:rPr lang="en-US" altLang="zh-TW" dirty="0" err="1" smtClean="0"/>
                  <a:t>var</a:t>
                </a:r>
                <a:r>
                  <a:rPr lang="en-US" altLang="zh-TW" dirty="0" smtClean="0"/>
                  <a:t>  (</a:t>
                </a:r>
                <a:r>
                  <a:rPr lang="en-US" altLang="zh-TW" dirty="0" err="1" smtClean="0"/>
                  <a:t>Ex:var</a:t>
                </a:r>
                <a:r>
                  <a:rPr lang="en-US" altLang="zh-TW" dirty="0" smtClean="0"/>
                  <a:t> is ARMA series) </a:t>
                </a:r>
                <a:endParaRPr lang="en-US" altLang="zh-TW" dirty="0"/>
              </a:p>
              <a:p>
                <a:pPr marL="457200" lvl="1" indent="0">
                  <a:buNone/>
                </a:pPr>
                <a:endParaRPr lang="en-US" altLang="zh-TW" dirty="0" smtClean="0"/>
              </a:p>
              <a:p>
                <a:pPr marL="457200" lvl="1" indent="0">
                  <a:buNone/>
                </a:pPr>
                <a:r>
                  <a:rPr lang="en-US" altLang="zh-TW" dirty="0" smtClean="0"/>
                  <a:t>      White noise series                                     White </a:t>
                </a:r>
                <a:r>
                  <a:rPr lang="en-US" altLang="zh-TW" dirty="0"/>
                  <a:t>noise </a:t>
                </a:r>
                <a:r>
                  <a:rPr lang="en-US" altLang="zh-TW" dirty="0" smtClean="0"/>
                  <a:t>series</a:t>
                </a:r>
              </a:p>
              <a:p>
                <a:pPr marL="457200" lvl="1" indent="0">
                  <a:buNone/>
                </a:pPr>
                <a:r>
                  <a:rPr lang="en-US" altLang="zh-TW" dirty="0" smtClean="0"/>
                  <a:t>                                                                  GARCH process</a:t>
                </a:r>
                <a:endParaRPr lang="en-US" altLang="zh-TW" dirty="0"/>
              </a:p>
              <a:p>
                <a:pPr marL="457200" lvl="1" indent="0">
                  <a:buNone/>
                </a:pPr>
                <a:r>
                  <a:rPr lang="en-US" altLang="zh-TW" dirty="0" smtClean="0"/>
                  <a:t>Gaussian white </a:t>
                </a:r>
                <a:r>
                  <a:rPr lang="en-US" altLang="zh-TW" dirty="0"/>
                  <a:t>noise series                </a:t>
                </a:r>
                <a:r>
                  <a:rPr lang="en-US" altLang="zh-TW" dirty="0" smtClean="0"/>
                  <a:t>Mixture </a:t>
                </a:r>
                <a:r>
                  <a:rPr lang="en-US" altLang="zh-TW" dirty="0" err="1" smtClean="0"/>
                  <a:t>gaussian</a:t>
                </a:r>
                <a:r>
                  <a:rPr lang="en-US" altLang="zh-TW" dirty="0"/>
                  <a:t>white noise series</a:t>
                </a:r>
              </a:p>
              <a:p>
                <a:pPr marL="457200" lvl="1" indent="0">
                  <a:buNone/>
                </a:pPr>
                <a:r>
                  <a:rPr lang="en-US" altLang="zh-TW" dirty="0" smtClean="0"/>
                  <a:t>                                                                GARCH property</a:t>
                </a:r>
              </a:p>
              <a:p>
                <a:pPr marL="457200" lvl="1" indent="0">
                  <a:buNone/>
                </a:pPr>
                <a:r>
                  <a:rPr lang="en-US" altLang="zh-TW" dirty="0" smtClean="0"/>
                  <a:t>                                                       </a:t>
                </a:r>
                <a:r>
                  <a:rPr lang="en-US" altLang="zh-TW" dirty="0"/>
                  <a:t>Individual stock                      White noise spread </a:t>
                </a:r>
                <a:endParaRPr lang="en-US" altLang="zh-TW" dirty="0" smtClean="0"/>
              </a:p>
              <a:p>
                <a:pPr marL="457200" lvl="1" indent="0">
                  <a:buNone/>
                </a:pPr>
                <a:r>
                  <a:rPr lang="en-US" altLang="zh-TW" dirty="0" smtClean="0"/>
                  <a:t>GARCH property                                                                                  </a:t>
                </a:r>
                <a14:m>
                  <m:oMath xmlns:m="http://schemas.openxmlformats.org/officeDocument/2006/math">
                    <m:r>
                      <a:rPr lang="en-US" altLang="zh-TW">
                        <a:latin typeface="Cambria Math"/>
                      </a:rPr>
                      <m:t>(</m:t>
                    </m:r>
                    <m:sSub>
                      <m:sSubPr>
                        <m:ctrlPr>
                          <a:rPr lang="en-US" altLang="zh-TW" i="1">
                            <a:latin typeface="Cambria Math" panose="02040503050406030204" pitchFamily="18" charset="0"/>
                          </a:rPr>
                        </m:ctrlPr>
                      </m:sSubPr>
                      <m:e>
                        <m:r>
                          <a:rPr lang="zh-TW" altLang="en-US" i="1">
                            <a:latin typeface="Cambria Math"/>
                          </a:rPr>
                          <m:t>𝜀</m:t>
                        </m:r>
                      </m:e>
                      <m:sub>
                        <m:r>
                          <a:rPr lang="en-US" altLang="zh-TW" i="1">
                            <a:latin typeface="Cambria Math"/>
                          </a:rPr>
                          <m:t>𝐴</m:t>
                        </m:r>
                      </m:sub>
                    </m:sSub>
                    <m:r>
                      <a:rPr lang="en-US" altLang="zh-TW" i="1">
                        <a:latin typeface="Cambria Math"/>
                      </a:rPr>
                      <m:t>−</m:t>
                    </m:r>
                    <m:r>
                      <a:rPr lang="zh-TW" altLang="en-US" i="1">
                        <a:latin typeface="Cambria Math"/>
                      </a:rPr>
                      <m:t>𝛽</m:t>
                    </m:r>
                    <m:sSub>
                      <m:sSubPr>
                        <m:ctrlPr>
                          <a:rPr lang="en-US" altLang="zh-TW" i="1">
                            <a:latin typeface="Cambria Math" panose="02040503050406030204" pitchFamily="18" charset="0"/>
                          </a:rPr>
                        </m:ctrlPr>
                      </m:sSubPr>
                      <m:e>
                        <m:r>
                          <a:rPr lang="zh-TW" altLang="en-US" i="1">
                            <a:latin typeface="Cambria Math"/>
                          </a:rPr>
                          <m:t>𝜀</m:t>
                        </m:r>
                      </m:e>
                      <m:sub>
                        <m:r>
                          <a:rPr lang="en-US" altLang="zh-TW" i="1">
                            <a:latin typeface="Cambria Math"/>
                          </a:rPr>
                          <m:t>𝐵</m:t>
                        </m:r>
                      </m:sub>
                    </m:sSub>
                    <m:r>
                      <a:rPr lang="en-US" altLang="zh-TW" i="1">
                        <a:latin typeface="Cambria Math"/>
                      </a:rPr>
                      <m:t>)</m:t>
                    </m:r>
                  </m:oMath>
                </a14:m>
                <a:endParaRPr lang="en-US" altLang="zh-TW" dirty="0"/>
              </a:p>
              <a:p>
                <a:pPr marL="457200" lvl="1" indent="0">
                  <a:buNone/>
                </a:pPr>
                <a:endParaRPr lang="en-US" altLang="zh-TW" dirty="0" smtClean="0"/>
              </a:p>
              <a:p>
                <a:pPr marL="457200" lvl="1" indent="0">
                  <a:buNone/>
                </a:pPr>
                <a:r>
                  <a:rPr lang="en-US" altLang="zh-TW" dirty="0" smtClean="0"/>
                  <a:t>                                                                               </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95072" y="906645"/>
                <a:ext cx="11728704" cy="5636659"/>
              </a:xfrm>
              <a:blipFill rotWithShape="1">
                <a:blip r:embed="rId3"/>
                <a:stretch>
                  <a:fillRect l="-884" t="-1732" r="-1975"/>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988AD7BD-E49C-4A61-A795-18DB5045E250}" type="slidenum">
              <a:rPr lang="zh-TW" altLang="en-US" smtClean="0"/>
              <a:pPr/>
              <a:t>11</a:t>
            </a:fld>
            <a:endParaRPr lang="zh-TW" altLang="en-US"/>
          </a:p>
        </p:txBody>
      </p:sp>
      <p:sp>
        <p:nvSpPr>
          <p:cNvPr id="5" name="矩形 4"/>
          <p:cNvSpPr/>
          <p:nvPr/>
        </p:nvSpPr>
        <p:spPr>
          <a:xfrm>
            <a:off x="1140033" y="3348841"/>
            <a:ext cx="2327563" cy="29688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5911936" y="3336964"/>
            <a:ext cx="2327563" cy="29688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3370613" y="2194956"/>
            <a:ext cx="2709553" cy="29688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單箭頭接點 6"/>
          <p:cNvCxnSpPr>
            <a:stCxn id="14" idx="2"/>
            <a:endCxn id="5" idx="0"/>
          </p:cNvCxnSpPr>
          <p:nvPr/>
        </p:nvCxnSpPr>
        <p:spPr>
          <a:xfrm flipH="1">
            <a:off x="2303815" y="2491839"/>
            <a:ext cx="2421575" cy="8570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14" idx="2"/>
            <a:endCxn id="13" idx="0"/>
          </p:cNvCxnSpPr>
          <p:nvPr/>
        </p:nvCxnSpPr>
        <p:spPr>
          <a:xfrm>
            <a:off x="4725390" y="2491839"/>
            <a:ext cx="2350328" cy="8451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98665" y="4166258"/>
            <a:ext cx="3505200" cy="29688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單箭頭接點 17"/>
          <p:cNvCxnSpPr>
            <a:stCxn id="5" idx="2"/>
          </p:cNvCxnSpPr>
          <p:nvPr/>
        </p:nvCxnSpPr>
        <p:spPr>
          <a:xfrm>
            <a:off x="2303815" y="3645724"/>
            <a:ext cx="0" cy="4849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185558" y="4170216"/>
            <a:ext cx="4492831" cy="29688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單箭頭接點 19"/>
          <p:cNvCxnSpPr/>
          <p:nvPr/>
        </p:nvCxnSpPr>
        <p:spPr>
          <a:xfrm>
            <a:off x="7289471" y="3645723"/>
            <a:ext cx="0" cy="4849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445826" y="4946069"/>
            <a:ext cx="2054431" cy="29688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單箭頭接點 21"/>
          <p:cNvCxnSpPr/>
          <p:nvPr/>
        </p:nvCxnSpPr>
        <p:spPr>
          <a:xfrm>
            <a:off x="7289471" y="4463141"/>
            <a:ext cx="0" cy="4849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861465" y="4942109"/>
            <a:ext cx="2493818" cy="29688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單箭頭接點 7"/>
          <p:cNvCxnSpPr>
            <a:stCxn id="21" idx="3"/>
          </p:cNvCxnSpPr>
          <p:nvPr/>
        </p:nvCxnSpPr>
        <p:spPr>
          <a:xfrm flipV="1">
            <a:off x="6500257" y="5094510"/>
            <a:ext cx="1361208"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165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Spread Dynamics</a:t>
            </a:r>
            <a:endParaRPr lang="zh-TW" altLang="en-US" dirty="0">
              <a:latin typeface="+mn-lt"/>
            </a:endParaRPr>
          </a:p>
        </p:txBody>
      </p:sp>
      <p:sp>
        <p:nvSpPr>
          <p:cNvPr id="3" name="內容版面配置區 2"/>
          <p:cNvSpPr>
            <a:spLocks noGrp="1"/>
          </p:cNvSpPr>
          <p:nvPr>
            <p:ph idx="1"/>
          </p:nvPr>
        </p:nvSpPr>
        <p:spPr>
          <a:xfrm>
            <a:off x="195072" y="1733797"/>
            <a:ext cx="11728704" cy="5035137"/>
          </a:xfrm>
        </p:spPr>
        <p:txBody>
          <a:bodyPr>
            <a:normAutofit/>
          </a:bodyPr>
          <a:lstStyle/>
          <a:p>
            <a:r>
              <a:rPr lang="en-US" altLang="zh-TW" dirty="0" smtClean="0"/>
              <a:t>How do we design the trading rule in this case?</a:t>
            </a:r>
          </a:p>
          <a:p>
            <a:pPr lvl="1">
              <a:buFontTx/>
              <a:buChar char="-"/>
            </a:pPr>
            <a:r>
              <a:rPr lang="en-US" altLang="zh-TW" dirty="0" smtClean="0"/>
              <a:t>Multiple threshold at open and close (Not one threshold value)</a:t>
            </a:r>
          </a:p>
          <a:p>
            <a:pPr lvl="1">
              <a:buFontTx/>
              <a:buChar char="-"/>
            </a:pPr>
            <a:r>
              <a:rPr lang="en-US" altLang="zh-TW" dirty="0"/>
              <a:t>Estimate the component Gaussian distributions and design </a:t>
            </a:r>
            <a:r>
              <a:rPr lang="en-US" altLang="zh-TW" dirty="0" smtClean="0"/>
              <a:t>the levels </a:t>
            </a:r>
            <a:r>
              <a:rPr lang="en-US" altLang="zh-TW" dirty="0"/>
              <a:t>for each one of them</a:t>
            </a:r>
            <a:r>
              <a:rPr lang="en-US" altLang="zh-TW" dirty="0" smtClean="0"/>
              <a:t>.</a:t>
            </a:r>
          </a:p>
          <a:p>
            <a:pPr lvl="1">
              <a:buFontTx/>
              <a:buChar char="-"/>
            </a:pPr>
            <a:r>
              <a:rPr lang="en-US" altLang="zh-TW" dirty="0"/>
              <a:t>An alternate approach would be to do a </a:t>
            </a:r>
            <a:r>
              <a:rPr lang="en-US" altLang="zh-TW" dirty="0" smtClean="0"/>
              <a:t>dynamic estimation </a:t>
            </a:r>
            <a:r>
              <a:rPr lang="en-US" altLang="zh-TW" dirty="0"/>
              <a:t>of the volatility using say </a:t>
            </a:r>
            <a:r>
              <a:rPr lang="en-US" altLang="zh-TW" dirty="0" err="1">
                <a:solidFill>
                  <a:srgbClr val="FF0000"/>
                </a:solidFill>
              </a:rPr>
              <a:t>Kalman</a:t>
            </a:r>
            <a:r>
              <a:rPr lang="en-US" altLang="zh-TW" dirty="0">
                <a:solidFill>
                  <a:srgbClr val="FF0000"/>
                </a:solidFill>
              </a:rPr>
              <a:t> filtering methods </a:t>
            </a:r>
            <a:r>
              <a:rPr lang="en-US" altLang="zh-TW" dirty="0" smtClean="0"/>
              <a:t>and let </a:t>
            </a:r>
            <a:r>
              <a:rPr lang="en-US" altLang="zh-TW" dirty="0"/>
              <a:t>the levels vary with time.</a:t>
            </a:r>
            <a:endParaRPr lang="en-US" altLang="zh-TW" dirty="0" smtClean="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12</a:t>
            </a:fld>
            <a:endParaRPr lang="zh-TW" altLang="en-US"/>
          </a:p>
        </p:txBody>
      </p:sp>
    </p:spTree>
    <p:extLst>
      <p:ext uri="{BB962C8B-B14F-4D97-AF65-F5344CB8AC3E}">
        <p14:creationId xmlns:p14="http://schemas.microsoft.com/office/powerpoint/2010/main" val="4195940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Spread Dynamics</a:t>
            </a:r>
            <a:endParaRPr lang="zh-TW" altLang="en-US" dirty="0">
              <a:latin typeface="+mn-lt"/>
            </a:endParaRPr>
          </a:p>
        </p:txBody>
      </p:sp>
      <p:sp>
        <p:nvSpPr>
          <p:cNvPr id="3" name="內容版面配置區 2"/>
          <p:cNvSpPr>
            <a:spLocks noGrp="1"/>
          </p:cNvSpPr>
          <p:nvPr>
            <p:ph idx="1"/>
          </p:nvPr>
        </p:nvSpPr>
        <p:spPr>
          <a:xfrm>
            <a:off x="195072" y="906645"/>
            <a:ext cx="11728704" cy="5862289"/>
          </a:xfrm>
        </p:spPr>
        <p:txBody>
          <a:bodyPr>
            <a:normAutofit/>
          </a:bodyPr>
          <a:lstStyle/>
          <a:p>
            <a:pPr marL="0" indent="0">
              <a:buNone/>
            </a:pPr>
            <a:r>
              <a:rPr lang="en-US" altLang="zh-TW" u="sng" dirty="0" smtClean="0"/>
              <a:t>Case 2 </a:t>
            </a:r>
            <a:r>
              <a:rPr lang="en-US" altLang="zh-TW" u="sng" dirty="0"/>
              <a:t>: </a:t>
            </a:r>
            <a:r>
              <a:rPr lang="en-US" altLang="zh-TW" u="sng" dirty="0" smtClean="0"/>
              <a:t>ARMA Model</a:t>
            </a:r>
          </a:p>
          <a:p>
            <a:r>
              <a:rPr lang="en-US" altLang="zh-TW" dirty="0"/>
              <a:t>Let </a:t>
            </a:r>
            <a:r>
              <a:rPr lang="en-US" altLang="zh-TW" dirty="0" smtClean="0"/>
              <a:t>us consider the case </a:t>
            </a:r>
            <a:r>
              <a:rPr lang="en-US" altLang="zh-TW" dirty="0"/>
              <a:t>of a stock that has just experienced a </a:t>
            </a:r>
            <a:r>
              <a:rPr lang="en-US" altLang="zh-TW" dirty="0" smtClean="0"/>
              <a:t>news event.</a:t>
            </a:r>
          </a:p>
          <a:p>
            <a:pPr marL="0" indent="0">
              <a:buNone/>
            </a:pPr>
            <a:r>
              <a:rPr lang="en-US" altLang="zh-TW" dirty="0" smtClean="0"/>
              <a:t>                                                            High price     lead to     High </a:t>
            </a:r>
            <a:r>
              <a:rPr lang="en-US" altLang="zh-TW" dirty="0"/>
              <a:t>price </a:t>
            </a:r>
          </a:p>
          <a:p>
            <a:pPr marL="0" indent="0">
              <a:buNone/>
            </a:pPr>
            <a:r>
              <a:rPr lang="en-US" altLang="zh-TW" dirty="0" smtClean="0"/>
              <a:t>           events                Stock</a:t>
            </a:r>
          </a:p>
          <a:p>
            <a:pPr marL="0" indent="0">
              <a:buNone/>
            </a:pPr>
            <a:r>
              <a:rPr lang="en-US" altLang="zh-TW" dirty="0"/>
              <a:t> </a:t>
            </a:r>
            <a:r>
              <a:rPr lang="en-US" altLang="zh-TW" dirty="0" smtClean="0"/>
              <a:t>                                                           Low </a:t>
            </a:r>
            <a:r>
              <a:rPr lang="en-US" altLang="zh-TW" dirty="0"/>
              <a:t>price      </a:t>
            </a:r>
            <a:r>
              <a:rPr lang="en-US" altLang="zh-TW" dirty="0" smtClean="0"/>
              <a:t>lead </a:t>
            </a:r>
            <a:r>
              <a:rPr lang="en-US" altLang="zh-TW" dirty="0"/>
              <a:t>to  </a:t>
            </a:r>
            <a:r>
              <a:rPr lang="en-US" altLang="zh-TW" dirty="0" smtClean="0"/>
              <a:t>   Low </a:t>
            </a:r>
            <a:r>
              <a:rPr lang="en-US" altLang="zh-TW" dirty="0"/>
              <a:t>price </a:t>
            </a:r>
          </a:p>
          <a:p>
            <a:pPr marL="0" indent="0">
              <a:buNone/>
            </a:pPr>
            <a:endParaRPr lang="en-US" altLang="zh-TW" dirty="0" smtClean="0"/>
          </a:p>
          <a:p>
            <a:pPr marL="457200" lvl="1" indent="0">
              <a:buNone/>
            </a:pPr>
            <a:r>
              <a:rPr lang="en-US" altLang="zh-TW" dirty="0"/>
              <a:t>    </a:t>
            </a:r>
            <a:r>
              <a:rPr lang="en-US" altLang="zh-TW" dirty="0" smtClean="0"/>
              <a:t>                                               Momentum-like behavior</a:t>
            </a:r>
          </a:p>
          <a:p>
            <a:r>
              <a:rPr lang="en-US" altLang="zh-TW" dirty="0" smtClean="0"/>
              <a:t>When we paired two stock </a:t>
            </a:r>
            <a:r>
              <a:rPr lang="en-US" altLang="zh-TW" dirty="0"/>
              <a:t>but the event was </a:t>
            </a:r>
            <a:r>
              <a:rPr lang="en-US" altLang="zh-TW" dirty="0" smtClean="0"/>
              <a:t>specific to </a:t>
            </a:r>
            <a:r>
              <a:rPr lang="en-US" altLang="zh-TW" dirty="0"/>
              <a:t>the particular </a:t>
            </a:r>
            <a:r>
              <a:rPr lang="en-US" altLang="zh-TW" dirty="0" smtClean="0"/>
              <a:t>stock,</a:t>
            </a:r>
          </a:p>
          <a:p>
            <a:pPr marL="0" indent="0">
              <a:buNone/>
            </a:pPr>
            <a:r>
              <a:rPr lang="en-US" altLang="zh-TW" dirty="0"/>
              <a:t> </a:t>
            </a:r>
            <a:r>
              <a:rPr lang="en-US" altLang="zh-TW" dirty="0" smtClean="0"/>
              <a:t>  the momentum </a:t>
            </a:r>
            <a:r>
              <a:rPr lang="en-US" altLang="zh-TW" dirty="0"/>
              <a:t>in this </a:t>
            </a:r>
            <a:r>
              <a:rPr lang="en-US" altLang="zh-TW" dirty="0" smtClean="0"/>
              <a:t>particular stock </a:t>
            </a:r>
            <a:r>
              <a:rPr lang="en-US" altLang="zh-TW" dirty="0"/>
              <a:t>price series manifest itself as </a:t>
            </a:r>
            <a:endParaRPr lang="en-US" altLang="zh-TW" dirty="0" smtClean="0"/>
          </a:p>
          <a:p>
            <a:pPr marL="0" indent="0">
              <a:buNone/>
            </a:pPr>
            <a:r>
              <a:rPr lang="en-US" altLang="zh-TW" dirty="0"/>
              <a:t> </a:t>
            </a:r>
            <a:r>
              <a:rPr lang="en-US" altLang="zh-TW" dirty="0" smtClean="0"/>
              <a:t>  momentum </a:t>
            </a:r>
            <a:r>
              <a:rPr lang="en-US" altLang="zh-TW" dirty="0"/>
              <a:t>in the </a:t>
            </a:r>
            <a:r>
              <a:rPr lang="en-US" altLang="zh-TW" dirty="0" smtClean="0"/>
              <a:t>spread series.</a:t>
            </a:r>
            <a:endParaRPr lang="en-US" altLang="zh-TW" dirty="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13</a:t>
            </a:fld>
            <a:endParaRPr lang="zh-TW" altLang="en-US"/>
          </a:p>
        </p:txBody>
      </p:sp>
      <p:sp>
        <p:nvSpPr>
          <p:cNvPr id="5" name="爆炸 1 4"/>
          <p:cNvSpPr/>
          <p:nvPr/>
        </p:nvSpPr>
        <p:spPr>
          <a:xfrm>
            <a:off x="760018" y="2185057"/>
            <a:ext cx="1721922" cy="102127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384469" y="2422566"/>
            <a:ext cx="902524" cy="4868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p:cNvCxnSpPr/>
          <p:nvPr/>
        </p:nvCxnSpPr>
        <p:spPr>
          <a:xfrm>
            <a:off x="2446315" y="2695696"/>
            <a:ext cx="90252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6" idx="3"/>
            <a:endCxn id="15" idx="1"/>
          </p:cNvCxnSpPr>
          <p:nvPr/>
        </p:nvCxnSpPr>
        <p:spPr>
          <a:xfrm flipV="1">
            <a:off x="4286993" y="2179121"/>
            <a:ext cx="724393" cy="4868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011386" y="1935676"/>
            <a:ext cx="1638795" cy="4868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5011385" y="2909456"/>
            <a:ext cx="1638795" cy="4868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單箭頭接點 17"/>
          <p:cNvCxnSpPr>
            <a:endCxn id="17" idx="1"/>
          </p:cNvCxnSpPr>
          <p:nvPr/>
        </p:nvCxnSpPr>
        <p:spPr>
          <a:xfrm>
            <a:off x="4286993" y="2644240"/>
            <a:ext cx="724392" cy="5086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334497" y="1933697"/>
            <a:ext cx="1638795" cy="4868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8334497" y="2884715"/>
            <a:ext cx="1638795" cy="4868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 name="直線接點 23"/>
          <p:cNvCxnSpPr>
            <a:stCxn id="15" idx="3"/>
          </p:cNvCxnSpPr>
          <p:nvPr/>
        </p:nvCxnSpPr>
        <p:spPr>
          <a:xfrm flipV="1">
            <a:off x="6650181" y="2177142"/>
            <a:ext cx="249383" cy="19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endCxn id="21" idx="1"/>
          </p:cNvCxnSpPr>
          <p:nvPr/>
        </p:nvCxnSpPr>
        <p:spPr>
          <a:xfrm>
            <a:off x="8098971" y="2177142"/>
            <a:ext cx="23552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V="1">
            <a:off x="6650180" y="3150922"/>
            <a:ext cx="249383" cy="19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a:off x="8098970" y="3150922"/>
            <a:ext cx="23552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橢圓 31"/>
          <p:cNvSpPr/>
          <p:nvPr/>
        </p:nvSpPr>
        <p:spPr>
          <a:xfrm>
            <a:off x="4001983" y="3847604"/>
            <a:ext cx="3574474" cy="5225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手繪多邊形 34"/>
          <p:cNvSpPr/>
          <p:nvPr/>
        </p:nvSpPr>
        <p:spPr>
          <a:xfrm>
            <a:off x="1092530" y="3135086"/>
            <a:ext cx="2660073" cy="1009402"/>
          </a:xfrm>
          <a:custGeom>
            <a:avLst/>
            <a:gdLst>
              <a:gd name="connsiteX0" fmla="*/ 0 w 2660073"/>
              <a:gd name="connsiteY0" fmla="*/ 0 h 1009402"/>
              <a:gd name="connsiteX1" fmla="*/ 997527 w 2660073"/>
              <a:gd name="connsiteY1" fmla="*/ 831272 h 1009402"/>
              <a:gd name="connsiteX2" fmla="*/ 2660073 w 2660073"/>
              <a:gd name="connsiteY2" fmla="*/ 1009402 h 1009402"/>
            </a:gdLst>
            <a:ahLst/>
            <a:cxnLst>
              <a:cxn ang="0">
                <a:pos x="connsiteX0" y="connsiteY0"/>
              </a:cxn>
              <a:cxn ang="0">
                <a:pos x="connsiteX1" y="connsiteY1"/>
              </a:cxn>
              <a:cxn ang="0">
                <a:pos x="connsiteX2" y="connsiteY2"/>
              </a:cxn>
            </a:cxnLst>
            <a:rect l="l" t="t" r="r" b="b"/>
            <a:pathLst>
              <a:path w="2660073" h="1009402">
                <a:moveTo>
                  <a:pt x="0" y="0"/>
                </a:moveTo>
                <a:cubicBezTo>
                  <a:pt x="277091" y="331519"/>
                  <a:pt x="554182" y="663038"/>
                  <a:pt x="997527" y="831272"/>
                </a:cubicBezTo>
                <a:cubicBezTo>
                  <a:pt x="1440872" y="999506"/>
                  <a:pt x="2050472" y="1004454"/>
                  <a:pt x="2660073" y="100940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手繪多邊形 40"/>
          <p:cNvSpPr/>
          <p:nvPr/>
        </p:nvSpPr>
        <p:spPr>
          <a:xfrm>
            <a:off x="7778338" y="3491345"/>
            <a:ext cx="2149433" cy="619040"/>
          </a:xfrm>
          <a:custGeom>
            <a:avLst/>
            <a:gdLst>
              <a:gd name="connsiteX0" fmla="*/ 0 w 2149433"/>
              <a:gd name="connsiteY0" fmla="*/ 617517 h 619040"/>
              <a:gd name="connsiteX1" fmla="*/ 1104405 w 2149433"/>
              <a:gd name="connsiteY1" fmla="*/ 522515 h 619040"/>
              <a:gd name="connsiteX2" fmla="*/ 2149433 w 2149433"/>
              <a:gd name="connsiteY2" fmla="*/ 0 h 619040"/>
            </a:gdLst>
            <a:ahLst/>
            <a:cxnLst>
              <a:cxn ang="0">
                <a:pos x="connsiteX0" y="connsiteY0"/>
              </a:cxn>
              <a:cxn ang="0">
                <a:pos x="connsiteX1" y="connsiteY1"/>
              </a:cxn>
              <a:cxn ang="0">
                <a:pos x="connsiteX2" y="connsiteY2"/>
              </a:cxn>
            </a:cxnLst>
            <a:rect l="l" t="t" r="r" b="b"/>
            <a:pathLst>
              <a:path w="2149433" h="619040">
                <a:moveTo>
                  <a:pt x="0" y="617517"/>
                </a:moveTo>
                <a:cubicBezTo>
                  <a:pt x="373083" y="621476"/>
                  <a:pt x="746166" y="625435"/>
                  <a:pt x="1104405" y="522515"/>
                </a:cubicBezTo>
                <a:cubicBezTo>
                  <a:pt x="1462644" y="419595"/>
                  <a:pt x="1806038" y="209797"/>
                  <a:pt x="214943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50368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Spread Dynamics</a:t>
            </a:r>
            <a:endParaRPr lang="zh-TW" altLang="en-US" dirty="0">
              <a:latin typeface="+mn-l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95072" y="1104405"/>
                <a:ext cx="11728704" cy="5664529"/>
              </a:xfrm>
            </p:spPr>
            <p:txBody>
              <a:bodyPr>
                <a:normAutofit/>
              </a:bodyPr>
              <a:lstStyle/>
              <a:p>
                <a:r>
                  <a:rPr lang="en-US" altLang="zh-TW" dirty="0" smtClean="0"/>
                  <a:t>How do we design the trading rule in this case?</a:t>
                </a:r>
              </a:p>
              <a:p>
                <a:pPr marL="457200" lvl="1" indent="0">
                  <a:buNone/>
                </a:pPr>
                <a:r>
                  <a:rPr lang="en-US" altLang="zh-TW" dirty="0" smtClean="0"/>
                  <a:t>- We have to know </a:t>
                </a:r>
                <a:r>
                  <a:rPr lang="en-US" altLang="zh-TW" dirty="0"/>
                  <a:t>the rate </a:t>
                </a:r>
                <a:r>
                  <a:rPr lang="en-US" altLang="zh-TW" dirty="0" smtClean="0"/>
                  <a:t>at </a:t>
                </a:r>
                <a:r>
                  <a:rPr lang="en-US" altLang="zh-TW" dirty="0"/>
                  <a:t>which the threshold </a:t>
                </a:r>
                <a:r>
                  <a:rPr lang="en-US" altLang="zh-TW" dirty="0" smtClean="0"/>
                  <a:t>level is crossed</a:t>
                </a:r>
                <a:r>
                  <a:rPr lang="en-US" altLang="zh-TW" dirty="0"/>
                  <a:t>.(like 1−</a:t>
                </a:r>
                <a:r>
                  <a:rPr lang="zh-TW" altLang="en-US" dirty="0"/>
                  <a:t>𝑁</a:t>
                </a:r>
                <a:r>
                  <a:rPr lang="en-US" altLang="zh-TW" dirty="0"/>
                  <a:t>(∆</a:t>
                </a:r>
                <a:r>
                  <a:rPr lang="en-US" altLang="zh-TW" dirty="0" smtClean="0"/>
                  <a:t>))</a:t>
                </a:r>
              </a:p>
              <a:p>
                <a:pPr lvl="1">
                  <a:buFontTx/>
                  <a:buChar char="-"/>
                </a:pPr>
                <a:r>
                  <a:rPr lang="en-US" altLang="zh-TW" dirty="0" smtClean="0"/>
                  <a:t>Determine </a:t>
                </a:r>
                <a:r>
                  <a:rPr lang="en-US" altLang="zh-TW" dirty="0"/>
                  <a:t>the expected number of </a:t>
                </a:r>
                <a:r>
                  <a:rPr lang="en-US" altLang="zh-TW" dirty="0" smtClean="0"/>
                  <a:t>trades.</a:t>
                </a:r>
              </a:p>
              <a:p>
                <a:pPr lvl="1">
                  <a:buFontTx/>
                  <a:buChar char="-"/>
                </a:pPr>
                <a:r>
                  <a:rPr lang="en-US" altLang="zh-TW" dirty="0" smtClean="0"/>
                  <a:t>Total </a:t>
                </a:r>
                <a:r>
                  <a:rPr lang="en-US" altLang="zh-TW" dirty="0"/>
                  <a:t>expected profit = number of </a:t>
                </a:r>
                <a:r>
                  <a:rPr lang="en-US" altLang="zh-TW" dirty="0" smtClean="0"/>
                  <a:t>trades </a:t>
                </a:r>
                <a14:m>
                  <m:oMath xmlns:m="http://schemas.openxmlformats.org/officeDocument/2006/math">
                    <m:r>
                      <a:rPr lang="en-US" altLang="zh-TW" i="1" smtClean="0">
                        <a:latin typeface="Cambria Math"/>
                        <a:ea typeface="Cambria Math"/>
                      </a:rPr>
                      <m:t>×</m:t>
                    </m:r>
                  </m:oMath>
                </a14:m>
                <a:r>
                  <a:rPr lang="en-US" altLang="zh-TW" dirty="0"/>
                  <a:t> profit per </a:t>
                </a:r>
                <a:r>
                  <a:rPr lang="en-US" altLang="zh-TW" dirty="0" smtClean="0"/>
                  <a:t>trade</a:t>
                </a:r>
              </a:p>
              <a:p>
                <a:pPr marL="457200" lvl="1" indent="0">
                  <a:buNone/>
                </a:pPr>
                <a:r>
                  <a:rPr lang="en-US" altLang="zh-TW" dirty="0" smtClean="0"/>
                  <a:t>Then use different threshold level , find a </a:t>
                </a:r>
                <a:r>
                  <a:rPr lang="en-US" altLang="zh-TW" dirty="0"/>
                  <a:t>threshold </a:t>
                </a:r>
                <a:r>
                  <a:rPr lang="en-US" altLang="zh-TW" dirty="0" smtClean="0"/>
                  <a:t>level to maximum the profit.</a:t>
                </a:r>
              </a:p>
              <a:p>
                <a:r>
                  <a:rPr lang="en-US" altLang="zh-TW" dirty="0" smtClean="0"/>
                  <a:t>The method looks like white noise design case , but here the spread is not white noise ! Does it still work? We need </a:t>
                </a:r>
                <a:r>
                  <a:rPr lang="en-US" altLang="zh-TW" dirty="0"/>
                  <a:t>to know somehow the rate </a:t>
                </a:r>
                <a:r>
                  <a:rPr lang="en-US" altLang="zh-TW" dirty="0" smtClean="0"/>
                  <a:t>of crossing </a:t>
                </a:r>
                <a:r>
                  <a:rPr lang="en-US" altLang="zh-TW" dirty="0"/>
                  <a:t>of a particular level for an ARMA series</a:t>
                </a:r>
                <a:r>
                  <a:rPr lang="en-US" altLang="zh-TW" dirty="0" smtClean="0"/>
                  <a:t>.</a:t>
                </a:r>
              </a:p>
              <a:p>
                <a:pPr lvl="1">
                  <a:buFontTx/>
                  <a:buChar char="-"/>
                </a:pPr>
                <a:r>
                  <a:rPr lang="en-US" altLang="zh-TW" dirty="0" smtClean="0"/>
                  <a:t>The </a:t>
                </a:r>
                <a:r>
                  <a:rPr lang="en-US" altLang="zh-TW" dirty="0"/>
                  <a:t>level crossing (probability) for an ARMA process </a:t>
                </a:r>
                <a:r>
                  <a:rPr lang="en-US" altLang="zh-TW" dirty="0" smtClean="0"/>
                  <a:t>may be </a:t>
                </a:r>
                <a:r>
                  <a:rPr lang="en-US" altLang="zh-TW" dirty="0"/>
                  <a:t>calculated using </a:t>
                </a:r>
                <a:endParaRPr lang="en-US" altLang="zh-TW" dirty="0" smtClean="0"/>
              </a:p>
              <a:p>
                <a:pPr marL="457200" lvl="1" indent="0">
                  <a:buNone/>
                </a:pPr>
                <a:r>
                  <a:rPr lang="en-US" altLang="zh-TW" dirty="0" smtClean="0">
                    <a:solidFill>
                      <a:srgbClr val="FF0000"/>
                    </a:solidFill>
                  </a:rPr>
                  <a:t>Rice’s formula</a:t>
                </a:r>
                <a:r>
                  <a:rPr lang="en-US" altLang="zh-TW" dirty="0" smtClean="0"/>
                  <a:t>.</a:t>
                </a:r>
              </a:p>
              <a:p>
                <a:r>
                  <a:rPr lang="en-US" altLang="zh-TW" dirty="0"/>
                  <a:t>Armed with this information, we </a:t>
                </a:r>
                <a:r>
                  <a:rPr lang="en-US" altLang="zh-TW" dirty="0" smtClean="0"/>
                  <a:t>can now </a:t>
                </a:r>
                <a:r>
                  <a:rPr lang="en-US" altLang="zh-TW" dirty="0"/>
                  <a:t>say that we are ready to handle spreads modeled as ARMA processes.</a:t>
                </a:r>
                <a:endParaRPr lang="en-US" altLang="zh-TW"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95072" y="1104405"/>
                <a:ext cx="11728704" cy="5664529"/>
              </a:xfrm>
              <a:blipFill rotWithShape="1">
                <a:blip r:embed="rId3"/>
                <a:stretch>
                  <a:fillRect l="-884" t="-172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988AD7BD-E49C-4A61-A795-18DB5045E250}" type="slidenum">
              <a:rPr lang="zh-TW" altLang="en-US" smtClean="0"/>
              <a:pPr/>
              <a:t>14</a:t>
            </a:fld>
            <a:endParaRPr lang="zh-TW" altLang="en-US"/>
          </a:p>
        </p:txBody>
      </p:sp>
    </p:spTree>
    <p:extLst>
      <p:ext uri="{BB962C8B-B14F-4D97-AF65-F5344CB8AC3E}">
        <p14:creationId xmlns:p14="http://schemas.microsoft.com/office/powerpoint/2010/main" val="500674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Spread Dynamics</a:t>
            </a:r>
            <a:endParaRPr lang="zh-TW" altLang="en-US" dirty="0">
              <a:latin typeface="+mn-l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95072" y="906645"/>
                <a:ext cx="11728704" cy="5862289"/>
              </a:xfrm>
            </p:spPr>
            <p:txBody>
              <a:bodyPr>
                <a:normAutofit/>
              </a:bodyPr>
              <a:lstStyle/>
              <a:p>
                <a:pPr marL="0" indent="0">
                  <a:buNone/>
                </a:pPr>
                <a:r>
                  <a:rPr lang="en-US" altLang="zh-TW" u="sng" dirty="0" smtClean="0"/>
                  <a:t>Case 3 </a:t>
                </a:r>
                <a:r>
                  <a:rPr lang="en-US" altLang="zh-TW" u="sng" dirty="0"/>
                  <a:t>: Hidden Markov ARMA </a:t>
                </a:r>
                <a:r>
                  <a:rPr lang="en-US" altLang="zh-TW" u="sng" dirty="0" smtClean="0"/>
                  <a:t>Models</a:t>
                </a:r>
                <a:endParaRPr lang="en-US" altLang="zh-TW" dirty="0" smtClean="0"/>
              </a:p>
              <a:p>
                <a:pPr lvl="0"/>
                <a:r>
                  <a:rPr lang="en-US" altLang="zh-TW" dirty="0" smtClean="0">
                    <a:solidFill>
                      <a:prstClr val="black"/>
                    </a:solidFill>
                  </a:rPr>
                  <a:t>Recall </a:t>
                </a:r>
                <a:r>
                  <a:rPr lang="en-US" altLang="zh-TW" dirty="0">
                    <a:solidFill>
                      <a:prstClr val="black"/>
                    </a:solidFill>
                  </a:rPr>
                  <a:t>ARMA model in CH2:</a:t>
                </a:r>
              </a:p>
              <a:p>
                <a:pPr marL="0" lvl="0" indent="0">
                  <a:buNone/>
                </a:pPr>
                <a:r>
                  <a:rPr lang="en-US" altLang="zh-TW" dirty="0">
                    <a:solidFill>
                      <a:prstClr val="black"/>
                    </a:solidFill>
                  </a:rPr>
                  <a:t>   ARMA(</a:t>
                </a:r>
                <a:r>
                  <a:rPr lang="en-US" altLang="zh-TW" dirty="0" err="1">
                    <a:solidFill>
                      <a:prstClr val="black"/>
                    </a:solidFill>
                  </a:rPr>
                  <a:t>p,q</a:t>
                </a:r>
                <a:r>
                  <a:rPr lang="en-US" altLang="zh-TW" dirty="0">
                    <a:solidFill>
                      <a:prstClr val="black"/>
                    </a:solidFill>
                  </a:rPr>
                  <a:t>) =AR(p) mix MA(q)</a:t>
                </a:r>
              </a:p>
              <a:p>
                <a:pPr marL="0" lvl="0" indent="0">
                  <a:buNone/>
                </a:pPr>
                <a:r>
                  <a:rPr lang="en-US" altLang="zh-TW" dirty="0">
                    <a:solidFill>
                      <a:prstClr val="black"/>
                    </a:solidFill>
                  </a:rPr>
                  <a:t>   ARMA(</a:t>
                </a:r>
                <a:r>
                  <a:rPr lang="en-US" altLang="zh-TW" dirty="0" err="1">
                    <a:solidFill>
                      <a:prstClr val="black"/>
                    </a:solidFill>
                  </a:rPr>
                  <a:t>p,q</a:t>
                </a:r>
                <a:r>
                  <a:rPr lang="en-US" altLang="zh-TW" dirty="0">
                    <a:solidFill>
                      <a:prstClr val="black"/>
                    </a:solidFill>
                  </a:rPr>
                  <a:t>) is form as </a:t>
                </a:r>
                <a:endParaRPr lang="en-US" altLang="zh-TW" i="1" dirty="0">
                  <a:solidFill>
                    <a:prstClr val="black"/>
                  </a:solidFill>
                  <a:latin typeface="Cambria Math"/>
                </a:endParaRPr>
              </a:p>
              <a:p>
                <a:pPr marL="0" lvl="0" indent="0">
                  <a:buNone/>
                </a:pPr>
                <a14:m>
                  <m:oMath xmlns:m="http://schemas.openxmlformats.org/officeDocument/2006/math">
                    <m:r>
                      <a:rPr lang="en-US" altLang="zh-TW" i="1">
                        <a:solidFill>
                          <a:prstClr val="black"/>
                        </a:solidFill>
                        <a:latin typeface="Cambria Math"/>
                      </a:rPr>
                      <m:t>          </m:t>
                    </m:r>
                    <m:sSub>
                      <m:sSubPr>
                        <m:ctrlPr>
                          <a:rPr lang="en-US" altLang="zh-TW" i="1">
                            <a:solidFill>
                              <a:prstClr val="black"/>
                            </a:solidFill>
                            <a:latin typeface="Cambria Math" panose="02040503050406030204" pitchFamily="18" charset="0"/>
                          </a:rPr>
                        </m:ctrlPr>
                      </m:sSubPr>
                      <m:e>
                        <m:r>
                          <a:rPr lang="en-US" altLang="zh-TW" i="1">
                            <a:solidFill>
                              <a:prstClr val="black"/>
                            </a:solidFill>
                            <a:latin typeface="Cambria Math"/>
                          </a:rPr>
                          <m:t>𝑦</m:t>
                        </m:r>
                      </m:e>
                      <m:sub>
                        <m:r>
                          <a:rPr lang="en-US" altLang="zh-TW" i="1">
                            <a:solidFill>
                              <a:prstClr val="black"/>
                            </a:solidFill>
                            <a:latin typeface="Cambria Math"/>
                          </a:rPr>
                          <m:t>𝑡</m:t>
                        </m:r>
                      </m:sub>
                    </m:sSub>
                    <m:r>
                      <a:rPr lang="en-US" altLang="zh-TW" i="1">
                        <a:solidFill>
                          <a:prstClr val="black"/>
                        </a:solidFill>
                        <a:latin typeface="Cambria Math"/>
                      </a:rPr>
                      <m:t>=[</m:t>
                    </m:r>
                    <m:sSub>
                      <m:sSubPr>
                        <m:ctrlPr>
                          <a:rPr lang="en-US" altLang="zh-TW" i="1">
                            <a:solidFill>
                              <a:prstClr val="black"/>
                            </a:solidFill>
                            <a:latin typeface="Cambria Math" panose="02040503050406030204" pitchFamily="18" charset="0"/>
                          </a:rPr>
                        </m:ctrlPr>
                      </m:sSubPr>
                      <m:e>
                        <m:r>
                          <a:rPr lang="zh-TW" altLang="en-US" i="1">
                            <a:solidFill>
                              <a:prstClr val="black"/>
                            </a:solidFill>
                            <a:latin typeface="Cambria Math"/>
                          </a:rPr>
                          <m:t>𝛼</m:t>
                        </m:r>
                      </m:e>
                      <m:sub>
                        <m:r>
                          <a:rPr lang="en-US" altLang="zh-TW" i="1">
                            <a:solidFill>
                              <a:prstClr val="black"/>
                            </a:solidFill>
                            <a:latin typeface="Cambria Math"/>
                          </a:rPr>
                          <m:t>1</m:t>
                        </m:r>
                      </m:sub>
                    </m:sSub>
                    <m:sSub>
                      <m:sSubPr>
                        <m:ctrlPr>
                          <a:rPr lang="en-US" altLang="zh-TW" i="1">
                            <a:solidFill>
                              <a:prstClr val="black"/>
                            </a:solidFill>
                            <a:latin typeface="Cambria Math" panose="02040503050406030204" pitchFamily="18" charset="0"/>
                          </a:rPr>
                        </m:ctrlPr>
                      </m:sSubPr>
                      <m:e>
                        <m:r>
                          <a:rPr lang="en-US" altLang="zh-TW" i="1">
                            <a:solidFill>
                              <a:prstClr val="black"/>
                            </a:solidFill>
                            <a:latin typeface="Cambria Math"/>
                          </a:rPr>
                          <m:t>𝑦</m:t>
                        </m:r>
                      </m:e>
                      <m:sub>
                        <m:r>
                          <a:rPr lang="en-US" altLang="zh-TW" i="1">
                            <a:solidFill>
                              <a:prstClr val="black"/>
                            </a:solidFill>
                            <a:latin typeface="Cambria Math"/>
                          </a:rPr>
                          <m:t>𝑡</m:t>
                        </m:r>
                        <m:r>
                          <a:rPr lang="en-US" altLang="zh-TW" i="1">
                            <a:solidFill>
                              <a:prstClr val="black"/>
                            </a:solidFill>
                            <a:latin typeface="Cambria Math"/>
                          </a:rPr>
                          <m:t>−1</m:t>
                        </m:r>
                      </m:sub>
                    </m:sSub>
                    <m:r>
                      <a:rPr lang="en-US" altLang="zh-TW" i="1">
                        <a:solidFill>
                          <a:prstClr val="black"/>
                        </a:solidFill>
                        <a:latin typeface="Cambria Math"/>
                      </a:rPr>
                      <m:t>+</m:t>
                    </m:r>
                    <m:sSub>
                      <m:sSubPr>
                        <m:ctrlPr>
                          <a:rPr lang="en-US" altLang="zh-TW" i="1">
                            <a:solidFill>
                              <a:prstClr val="black"/>
                            </a:solidFill>
                            <a:latin typeface="Cambria Math" panose="02040503050406030204" pitchFamily="18" charset="0"/>
                          </a:rPr>
                        </m:ctrlPr>
                      </m:sSubPr>
                      <m:e>
                        <m:r>
                          <a:rPr lang="zh-TW" altLang="en-US" i="1">
                            <a:solidFill>
                              <a:prstClr val="black"/>
                            </a:solidFill>
                            <a:latin typeface="Cambria Math"/>
                          </a:rPr>
                          <m:t>𝛼</m:t>
                        </m:r>
                      </m:e>
                      <m:sub>
                        <m:r>
                          <a:rPr lang="en-US" altLang="zh-TW" i="1">
                            <a:solidFill>
                              <a:prstClr val="black"/>
                            </a:solidFill>
                            <a:latin typeface="Cambria Math"/>
                          </a:rPr>
                          <m:t>2</m:t>
                        </m:r>
                      </m:sub>
                    </m:sSub>
                    <m:sSub>
                      <m:sSubPr>
                        <m:ctrlPr>
                          <a:rPr lang="en-US" altLang="zh-TW" i="1">
                            <a:solidFill>
                              <a:prstClr val="black"/>
                            </a:solidFill>
                            <a:latin typeface="Cambria Math" panose="02040503050406030204" pitchFamily="18" charset="0"/>
                          </a:rPr>
                        </m:ctrlPr>
                      </m:sSubPr>
                      <m:e>
                        <m:r>
                          <a:rPr lang="en-US" altLang="zh-TW" i="1">
                            <a:solidFill>
                              <a:prstClr val="black"/>
                            </a:solidFill>
                            <a:latin typeface="Cambria Math"/>
                          </a:rPr>
                          <m:t>𝑦</m:t>
                        </m:r>
                      </m:e>
                      <m:sub>
                        <m:r>
                          <a:rPr lang="en-US" altLang="zh-TW" i="1">
                            <a:solidFill>
                              <a:prstClr val="black"/>
                            </a:solidFill>
                            <a:latin typeface="Cambria Math"/>
                          </a:rPr>
                          <m:t>𝑡</m:t>
                        </m:r>
                        <m:r>
                          <a:rPr lang="en-US" altLang="zh-TW" i="1">
                            <a:solidFill>
                              <a:prstClr val="black"/>
                            </a:solidFill>
                            <a:latin typeface="Cambria Math"/>
                          </a:rPr>
                          <m:t>−2</m:t>
                        </m:r>
                      </m:sub>
                    </m:sSub>
                    <m:r>
                      <a:rPr lang="en-US" altLang="zh-TW" i="1">
                        <a:solidFill>
                          <a:prstClr val="black"/>
                        </a:solidFill>
                        <a:latin typeface="Cambria Math"/>
                      </a:rPr>
                      <m:t>+…+</m:t>
                    </m:r>
                    <m:sSub>
                      <m:sSubPr>
                        <m:ctrlPr>
                          <a:rPr lang="en-US" altLang="zh-TW" i="1">
                            <a:solidFill>
                              <a:prstClr val="black"/>
                            </a:solidFill>
                            <a:latin typeface="Cambria Math" panose="02040503050406030204" pitchFamily="18" charset="0"/>
                          </a:rPr>
                        </m:ctrlPr>
                      </m:sSubPr>
                      <m:e>
                        <m:r>
                          <a:rPr lang="zh-TW" altLang="en-US" i="1">
                            <a:solidFill>
                              <a:prstClr val="black"/>
                            </a:solidFill>
                            <a:latin typeface="Cambria Math"/>
                          </a:rPr>
                          <m:t>𝛼</m:t>
                        </m:r>
                      </m:e>
                      <m:sub>
                        <m:r>
                          <a:rPr lang="en-US" altLang="zh-TW" i="1">
                            <a:solidFill>
                              <a:prstClr val="black"/>
                            </a:solidFill>
                            <a:latin typeface="Cambria Math"/>
                          </a:rPr>
                          <m:t>𝑝</m:t>
                        </m:r>
                      </m:sub>
                    </m:sSub>
                    <m:sSub>
                      <m:sSubPr>
                        <m:ctrlPr>
                          <a:rPr lang="en-US" altLang="zh-TW" i="1">
                            <a:solidFill>
                              <a:prstClr val="black"/>
                            </a:solidFill>
                            <a:latin typeface="Cambria Math" panose="02040503050406030204" pitchFamily="18" charset="0"/>
                          </a:rPr>
                        </m:ctrlPr>
                      </m:sSubPr>
                      <m:e>
                        <m:r>
                          <a:rPr lang="en-US" altLang="zh-TW" i="1">
                            <a:solidFill>
                              <a:prstClr val="black"/>
                            </a:solidFill>
                            <a:latin typeface="Cambria Math"/>
                          </a:rPr>
                          <m:t>𝑦</m:t>
                        </m:r>
                      </m:e>
                      <m:sub>
                        <m:r>
                          <a:rPr lang="en-US" altLang="zh-TW" i="1">
                            <a:solidFill>
                              <a:prstClr val="black"/>
                            </a:solidFill>
                            <a:latin typeface="Cambria Math"/>
                          </a:rPr>
                          <m:t>𝑡</m:t>
                        </m:r>
                        <m:r>
                          <a:rPr lang="en-US" altLang="zh-TW" i="1">
                            <a:solidFill>
                              <a:prstClr val="black"/>
                            </a:solidFill>
                            <a:latin typeface="Cambria Math"/>
                          </a:rPr>
                          <m:t>−</m:t>
                        </m:r>
                        <m:r>
                          <a:rPr lang="en-US" altLang="zh-TW" i="1">
                            <a:solidFill>
                              <a:prstClr val="black"/>
                            </a:solidFill>
                            <a:latin typeface="Cambria Math"/>
                          </a:rPr>
                          <m:t>𝑝</m:t>
                        </m:r>
                      </m:sub>
                    </m:sSub>
                  </m:oMath>
                </a14:m>
                <a:r>
                  <a:rPr lang="en-US" altLang="zh-TW" dirty="0">
                    <a:solidFill>
                      <a:prstClr val="black"/>
                    </a:solidFill>
                  </a:rPr>
                  <a:t>]+[</a:t>
                </a:r>
                <a14:m>
                  <m:oMath xmlns:m="http://schemas.openxmlformats.org/officeDocument/2006/math">
                    <m:sSub>
                      <m:sSubPr>
                        <m:ctrlPr>
                          <a:rPr lang="en-US" altLang="zh-TW" i="1">
                            <a:solidFill>
                              <a:prstClr val="black"/>
                            </a:solidFill>
                            <a:latin typeface="Cambria Math" panose="02040503050406030204" pitchFamily="18" charset="0"/>
                          </a:rPr>
                        </m:ctrlPr>
                      </m:sSubPr>
                      <m:e>
                        <m:r>
                          <a:rPr lang="zh-TW" altLang="en-US" i="1">
                            <a:solidFill>
                              <a:prstClr val="black"/>
                            </a:solidFill>
                            <a:latin typeface="Cambria Math"/>
                          </a:rPr>
                          <m:t>𝜀</m:t>
                        </m:r>
                      </m:e>
                      <m:sub>
                        <m:r>
                          <a:rPr lang="en-US" altLang="zh-TW" i="1">
                            <a:solidFill>
                              <a:prstClr val="black"/>
                            </a:solidFill>
                            <a:latin typeface="Cambria Math"/>
                          </a:rPr>
                          <m:t>𝑡</m:t>
                        </m:r>
                      </m:sub>
                    </m:sSub>
                    <m:r>
                      <a:rPr lang="en-US" altLang="zh-TW" i="1">
                        <a:solidFill>
                          <a:prstClr val="black"/>
                        </a:solidFill>
                        <a:latin typeface="Cambria Math"/>
                      </a:rPr>
                      <m:t>+</m:t>
                    </m:r>
                    <m:sSub>
                      <m:sSubPr>
                        <m:ctrlPr>
                          <a:rPr lang="en-US" altLang="zh-TW" i="1">
                            <a:solidFill>
                              <a:prstClr val="black"/>
                            </a:solidFill>
                            <a:latin typeface="Cambria Math" panose="02040503050406030204" pitchFamily="18" charset="0"/>
                          </a:rPr>
                        </m:ctrlPr>
                      </m:sSubPr>
                      <m:e>
                        <m:r>
                          <a:rPr lang="zh-TW" altLang="en-US" i="1">
                            <a:solidFill>
                              <a:prstClr val="black"/>
                            </a:solidFill>
                            <a:latin typeface="Cambria Math"/>
                          </a:rPr>
                          <m:t>𝛽</m:t>
                        </m:r>
                      </m:e>
                      <m:sub>
                        <m:r>
                          <a:rPr lang="en-US" altLang="zh-TW" i="1">
                            <a:solidFill>
                              <a:prstClr val="black"/>
                            </a:solidFill>
                            <a:latin typeface="Cambria Math"/>
                          </a:rPr>
                          <m:t>1</m:t>
                        </m:r>
                      </m:sub>
                    </m:sSub>
                    <m:sSub>
                      <m:sSubPr>
                        <m:ctrlPr>
                          <a:rPr lang="en-US" altLang="zh-TW" i="1">
                            <a:solidFill>
                              <a:prstClr val="black"/>
                            </a:solidFill>
                            <a:latin typeface="Cambria Math" panose="02040503050406030204" pitchFamily="18" charset="0"/>
                          </a:rPr>
                        </m:ctrlPr>
                      </m:sSubPr>
                      <m:e>
                        <m:r>
                          <a:rPr lang="zh-TW" altLang="en-US" i="1">
                            <a:solidFill>
                              <a:prstClr val="black"/>
                            </a:solidFill>
                            <a:latin typeface="Cambria Math"/>
                          </a:rPr>
                          <m:t>𝜀</m:t>
                        </m:r>
                      </m:e>
                      <m:sub>
                        <m:r>
                          <a:rPr lang="en-US" altLang="zh-TW" i="1">
                            <a:solidFill>
                              <a:prstClr val="black"/>
                            </a:solidFill>
                            <a:latin typeface="Cambria Math"/>
                          </a:rPr>
                          <m:t>𝑡</m:t>
                        </m:r>
                        <m:r>
                          <a:rPr lang="en-US" altLang="zh-TW" i="1">
                            <a:solidFill>
                              <a:prstClr val="black"/>
                            </a:solidFill>
                            <a:latin typeface="Cambria Math"/>
                          </a:rPr>
                          <m:t>−1</m:t>
                        </m:r>
                      </m:sub>
                    </m:sSub>
                    <m:r>
                      <a:rPr lang="en-US" altLang="zh-TW" i="1">
                        <a:solidFill>
                          <a:prstClr val="black"/>
                        </a:solidFill>
                        <a:latin typeface="Cambria Math"/>
                      </a:rPr>
                      <m:t>+…+</m:t>
                    </m:r>
                    <m:sSub>
                      <m:sSubPr>
                        <m:ctrlPr>
                          <a:rPr lang="en-US" altLang="zh-TW" i="1">
                            <a:solidFill>
                              <a:prstClr val="black"/>
                            </a:solidFill>
                            <a:latin typeface="Cambria Math" panose="02040503050406030204" pitchFamily="18" charset="0"/>
                          </a:rPr>
                        </m:ctrlPr>
                      </m:sSubPr>
                      <m:e>
                        <m:r>
                          <a:rPr lang="zh-TW" altLang="en-US" i="1">
                            <a:solidFill>
                              <a:prstClr val="black"/>
                            </a:solidFill>
                            <a:latin typeface="Cambria Math"/>
                          </a:rPr>
                          <m:t>𝛽</m:t>
                        </m:r>
                      </m:e>
                      <m:sub>
                        <m:r>
                          <a:rPr lang="en-US" altLang="zh-TW" i="1">
                            <a:solidFill>
                              <a:prstClr val="black"/>
                            </a:solidFill>
                            <a:latin typeface="Cambria Math"/>
                          </a:rPr>
                          <m:t>𝑞</m:t>
                        </m:r>
                      </m:sub>
                    </m:sSub>
                    <m:sSub>
                      <m:sSubPr>
                        <m:ctrlPr>
                          <a:rPr lang="en-US" altLang="zh-TW" i="1">
                            <a:solidFill>
                              <a:prstClr val="black"/>
                            </a:solidFill>
                            <a:latin typeface="Cambria Math" panose="02040503050406030204" pitchFamily="18" charset="0"/>
                          </a:rPr>
                        </m:ctrlPr>
                      </m:sSubPr>
                      <m:e>
                        <m:r>
                          <a:rPr lang="zh-TW" altLang="en-US" i="1">
                            <a:solidFill>
                              <a:prstClr val="black"/>
                            </a:solidFill>
                            <a:latin typeface="Cambria Math"/>
                          </a:rPr>
                          <m:t>𝜀</m:t>
                        </m:r>
                      </m:e>
                      <m:sub>
                        <m:r>
                          <a:rPr lang="en-US" altLang="zh-TW" i="1">
                            <a:solidFill>
                              <a:prstClr val="black"/>
                            </a:solidFill>
                            <a:latin typeface="Cambria Math"/>
                          </a:rPr>
                          <m:t>𝑡</m:t>
                        </m:r>
                        <m:r>
                          <a:rPr lang="en-US" altLang="zh-TW" i="1">
                            <a:solidFill>
                              <a:prstClr val="black"/>
                            </a:solidFill>
                            <a:latin typeface="Cambria Math"/>
                          </a:rPr>
                          <m:t>−</m:t>
                        </m:r>
                        <m:r>
                          <a:rPr lang="en-US" altLang="zh-TW" i="1">
                            <a:solidFill>
                              <a:prstClr val="black"/>
                            </a:solidFill>
                            <a:latin typeface="Cambria Math"/>
                          </a:rPr>
                          <m:t>𝑞</m:t>
                        </m:r>
                      </m:sub>
                    </m:sSub>
                  </m:oMath>
                </a14:m>
                <a:r>
                  <a:rPr lang="en-US" altLang="zh-TW" dirty="0">
                    <a:solidFill>
                      <a:prstClr val="black"/>
                    </a:solidFill>
                  </a:rPr>
                  <a:t>]</a:t>
                </a:r>
              </a:p>
              <a:p>
                <a:pPr marL="0" lvl="0" indent="0">
                  <a:buNone/>
                </a:pPr>
                <a:r>
                  <a:rPr lang="en-US" altLang="zh-TW" dirty="0">
                    <a:solidFill>
                      <a:prstClr val="black"/>
                    </a:solidFill>
                  </a:rPr>
                  <a:t>    Traditionally, </a:t>
                </a:r>
                <a14:m>
                  <m:oMath xmlns:m="http://schemas.openxmlformats.org/officeDocument/2006/math">
                    <m:sSub>
                      <m:sSubPr>
                        <m:ctrlPr>
                          <a:rPr lang="en-US" altLang="zh-TW" i="1">
                            <a:solidFill>
                              <a:prstClr val="black"/>
                            </a:solidFill>
                            <a:latin typeface="Cambria Math" panose="02040503050406030204" pitchFamily="18" charset="0"/>
                          </a:rPr>
                        </m:ctrlPr>
                      </m:sSubPr>
                      <m:e>
                        <m:r>
                          <a:rPr lang="zh-TW" altLang="en-US" i="1">
                            <a:solidFill>
                              <a:prstClr val="black"/>
                            </a:solidFill>
                            <a:latin typeface="Cambria Math"/>
                          </a:rPr>
                          <m:t>𝜀</m:t>
                        </m:r>
                      </m:e>
                      <m:sub>
                        <m:r>
                          <a:rPr lang="en-US" altLang="zh-TW" i="1">
                            <a:solidFill>
                              <a:prstClr val="black"/>
                            </a:solidFill>
                            <a:latin typeface="Cambria Math"/>
                          </a:rPr>
                          <m:t>𝑖</m:t>
                        </m:r>
                      </m:sub>
                    </m:sSub>
                    <m:r>
                      <a:rPr lang="en-US" altLang="zh-TW" i="1">
                        <a:solidFill>
                          <a:prstClr val="black"/>
                        </a:solidFill>
                        <a:latin typeface="Cambria Math"/>
                        <a:ea typeface="Cambria Math"/>
                      </a:rPr>
                      <m:t>~</m:t>
                    </m:r>
                    <m:r>
                      <a:rPr lang="en-US" altLang="zh-TW" i="1">
                        <a:solidFill>
                          <a:prstClr val="black"/>
                        </a:solidFill>
                        <a:latin typeface="Cambria Math"/>
                        <a:ea typeface="Cambria Math"/>
                      </a:rPr>
                      <m:t>𝐺𝑎𝑢𝑠𝑠𝑖𝑎𝑛</m:t>
                    </m:r>
                  </m:oMath>
                </a14:m>
                <a:endParaRPr lang="en-US" altLang="zh-TW" dirty="0" smtClean="0">
                  <a:solidFill>
                    <a:prstClr val="black"/>
                  </a:solidFill>
                  <a:ea typeface="Cambria Math"/>
                </a:endParaRPr>
              </a:p>
              <a:p>
                <a:r>
                  <a:rPr lang="en-US" altLang="zh-TW" dirty="0">
                    <a:solidFill>
                      <a:prstClr val="black"/>
                    </a:solidFill>
                    <a:ea typeface="Cambria Math"/>
                  </a:rPr>
                  <a:t>But from our earlier </a:t>
                </a:r>
                <a:r>
                  <a:rPr lang="en-US" altLang="zh-TW" dirty="0" smtClean="0">
                    <a:solidFill>
                      <a:prstClr val="black"/>
                    </a:solidFill>
                    <a:ea typeface="Cambria Math"/>
                  </a:rPr>
                  <a:t>discussion involving </a:t>
                </a:r>
                <a:r>
                  <a:rPr lang="en-US" altLang="zh-TW" dirty="0">
                    <a:solidFill>
                      <a:prstClr val="black"/>
                    </a:solidFill>
                    <a:ea typeface="Cambria Math"/>
                  </a:rPr>
                  <a:t>securities that enjoy a strict parity relationship, we expected </a:t>
                </a:r>
                <a:r>
                  <a:rPr lang="en-US" altLang="zh-TW" dirty="0" smtClean="0">
                    <a:solidFill>
                      <a:prstClr val="black"/>
                    </a:solidFill>
                    <a:ea typeface="Cambria Math"/>
                  </a:rPr>
                  <a:t>the spread </a:t>
                </a:r>
                <a:r>
                  <a:rPr lang="en-US" altLang="zh-TW" dirty="0">
                    <a:solidFill>
                      <a:prstClr val="black"/>
                    </a:solidFill>
                    <a:ea typeface="Cambria Math"/>
                  </a:rPr>
                  <a:t>to be a mixture Gaussian white noise</a:t>
                </a:r>
                <a:r>
                  <a:rPr lang="en-US" altLang="zh-TW" dirty="0" smtClean="0">
                    <a:solidFill>
                      <a:prstClr val="black"/>
                    </a:solidFill>
                    <a:ea typeface="Cambria Math"/>
                  </a:rPr>
                  <a:t>.</a:t>
                </a:r>
              </a:p>
              <a:p>
                <a:r>
                  <a:rPr lang="en-US" altLang="zh-TW" dirty="0">
                    <a:solidFill>
                      <a:prstClr val="black"/>
                    </a:solidFill>
                    <a:ea typeface="Cambria Math"/>
                  </a:rPr>
                  <a:t>We can not speculate that the underlying white noise series in the ARMA case</a:t>
                </a:r>
              </a:p>
              <a:p>
                <a:pPr marL="0" indent="0">
                  <a:buNone/>
                </a:pPr>
                <a:r>
                  <a:rPr lang="en-US" altLang="zh-TW" dirty="0" smtClean="0">
                    <a:solidFill>
                      <a:prstClr val="black"/>
                    </a:solidFill>
                    <a:ea typeface="Cambria Math"/>
                  </a:rPr>
                  <a:t>   to </a:t>
                </a:r>
                <a:r>
                  <a:rPr lang="en-US" altLang="zh-TW" dirty="0">
                    <a:solidFill>
                      <a:prstClr val="black"/>
                    </a:solidFill>
                    <a:ea typeface="Cambria Math"/>
                  </a:rPr>
                  <a:t>also be a mixture Gaussian white noise series and exhibit GARCH-like</a:t>
                </a:r>
              </a:p>
              <a:p>
                <a:pPr marL="0" indent="0">
                  <a:buNone/>
                </a:pPr>
                <a:r>
                  <a:rPr lang="en-US" altLang="zh-TW" dirty="0" smtClean="0">
                    <a:solidFill>
                      <a:prstClr val="black"/>
                    </a:solidFill>
                    <a:ea typeface="Cambria Math"/>
                  </a:rPr>
                  <a:t>   properties</a:t>
                </a:r>
                <a:r>
                  <a:rPr lang="en-US" altLang="zh-TW" dirty="0">
                    <a:solidFill>
                      <a:prstClr val="black"/>
                    </a:solidFill>
                    <a:ea typeface="Cambria Math"/>
                  </a:rPr>
                  <a:t>.</a:t>
                </a:r>
              </a:p>
              <a:p>
                <a:pPr marL="457200" lvl="1" indent="0">
                  <a:buNone/>
                </a:pPr>
                <a:endParaRPr lang="en-US" altLang="zh-TW"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95072" y="906645"/>
                <a:ext cx="11728704" cy="5862289"/>
              </a:xfrm>
              <a:blipFill rotWithShape="1">
                <a:blip r:embed="rId3"/>
                <a:stretch>
                  <a:fillRect l="-1040" t="-1665" r="-46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988AD7BD-E49C-4A61-A795-18DB5045E250}" type="slidenum">
              <a:rPr lang="zh-TW" altLang="en-US" smtClean="0"/>
              <a:pPr/>
              <a:t>15</a:t>
            </a:fld>
            <a:endParaRPr lang="zh-TW" altLang="en-US"/>
          </a:p>
        </p:txBody>
      </p:sp>
    </p:spTree>
    <p:extLst>
      <p:ext uri="{BB962C8B-B14F-4D97-AF65-F5344CB8AC3E}">
        <p14:creationId xmlns:p14="http://schemas.microsoft.com/office/powerpoint/2010/main" val="738596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Spread Dynamics</a:t>
            </a:r>
            <a:endParaRPr lang="zh-TW" altLang="en-US" dirty="0">
              <a:latin typeface="+mn-lt"/>
            </a:endParaRPr>
          </a:p>
        </p:txBody>
      </p:sp>
      <p:sp>
        <p:nvSpPr>
          <p:cNvPr id="3" name="內容版面配置區 2"/>
          <p:cNvSpPr>
            <a:spLocks noGrp="1"/>
          </p:cNvSpPr>
          <p:nvPr>
            <p:ph idx="1"/>
          </p:nvPr>
        </p:nvSpPr>
        <p:spPr>
          <a:xfrm>
            <a:off x="195072" y="906645"/>
            <a:ext cx="11728704" cy="5862289"/>
          </a:xfrm>
        </p:spPr>
        <p:txBody>
          <a:bodyPr>
            <a:normAutofit lnSpcReduction="10000"/>
          </a:bodyPr>
          <a:lstStyle/>
          <a:p>
            <a:r>
              <a:rPr lang="en-US" altLang="zh-TW" dirty="0"/>
              <a:t>The most generalized model to cover these cases could be to say that the</a:t>
            </a:r>
          </a:p>
          <a:p>
            <a:pPr marL="0" indent="0">
              <a:buNone/>
            </a:pPr>
            <a:r>
              <a:rPr lang="en-US" altLang="zh-TW" dirty="0" smtClean="0"/>
              <a:t>   underlying </a:t>
            </a:r>
            <a:r>
              <a:rPr lang="en-US" altLang="zh-TW" dirty="0"/>
              <a:t>white noise series is generated by drawing a sample from a</a:t>
            </a:r>
          </a:p>
          <a:p>
            <a:pPr marL="0" indent="0">
              <a:buNone/>
            </a:pPr>
            <a:r>
              <a:rPr lang="en-US" altLang="zh-TW" dirty="0" smtClean="0"/>
              <a:t>   Gaussian </a:t>
            </a:r>
            <a:r>
              <a:rPr lang="en-US" altLang="zh-TW" dirty="0"/>
              <a:t>distribution</a:t>
            </a:r>
            <a:r>
              <a:rPr lang="en-US" altLang="zh-TW" dirty="0" smtClean="0"/>
              <a:t>.</a:t>
            </a:r>
          </a:p>
          <a:p>
            <a:pPr lvl="1">
              <a:buFontTx/>
              <a:buChar char="-"/>
            </a:pPr>
            <a:r>
              <a:rPr lang="en-US" altLang="zh-TW" dirty="0" smtClean="0"/>
              <a:t>Better </a:t>
            </a:r>
            <a:r>
              <a:rPr lang="en-US" altLang="zh-TW" dirty="0"/>
              <a:t>still, we say that the exact </a:t>
            </a:r>
            <a:r>
              <a:rPr lang="en-US" altLang="zh-TW" dirty="0" smtClean="0"/>
              <a:t>distribution to </a:t>
            </a:r>
            <a:r>
              <a:rPr lang="en-US" altLang="zh-TW" dirty="0"/>
              <a:t>use is decided by a Markov process</a:t>
            </a:r>
            <a:r>
              <a:rPr lang="en-US" altLang="zh-TW" dirty="0" smtClean="0"/>
              <a:t>.</a:t>
            </a:r>
          </a:p>
          <a:p>
            <a:pPr marL="0" indent="0">
              <a:buNone/>
            </a:pPr>
            <a:r>
              <a:rPr lang="en-US" altLang="zh-TW" dirty="0"/>
              <a:t> </a:t>
            </a:r>
            <a:r>
              <a:rPr lang="en-US" altLang="zh-TW" dirty="0" smtClean="0"/>
              <a:t>  Why?</a:t>
            </a:r>
          </a:p>
          <a:p>
            <a:pPr lvl="1">
              <a:buFontTx/>
              <a:buChar char="-"/>
            </a:pPr>
            <a:r>
              <a:rPr lang="en-US" altLang="zh-TW" dirty="0" smtClean="0"/>
              <a:t>A </a:t>
            </a:r>
            <a:r>
              <a:rPr lang="en-US" altLang="zh-TW" dirty="0"/>
              <a:t>Markov process is a </a:t>
            </a:r>
            <a:r>
              <a:rPr lang="en-US" altLang="zh-TW" dirty="0" smtClean="0"/>
              <a:t>process where </a:t>
            </a:r>
            <a:r>
              <a:rPr lang="en-US" altLang="zh-TW" dirty="0"/>
              <a:t>the set of outcomes of the dice rolling is </a:t>
            </a:r>
            <a:endParaRPr lang="en-US" altLang="zh-TW" dirty="0" smtClean="0"/>
          </a:p>
          <a:p>
            <a:pPr marL="457200" lvl="1" indent="0">
              <a:buNone/>
            </a:pPr>
            <a:r>
              <a:rPr lang="en-US" altLang="zh-TW" dirty="0" smtClean="0"/>
              <a:t>   dependent </a:t>
            </a:r>
            <a:r>
              <a:rPr lang="en-US" altLang="zh-TW" dirty="0"/>
              <a:t>on the current distribution</a:t>
            </a:r>
            <a:r>
              <a:rPr lang="en-US" altLang="zh-TW" dirty="0" smtClean="0"/>
              <a:t>.</a:t>
            </a:r>
          </a:p>
          <a:p>
            <a:pPr marL="0" indent="0">
              <a:buNone/>
            </a:pPr>
            <a:r>
              <a:rPr lang="en-US" altLang="zh-TW" dirty="0" smtClean="0"/>
              <a:t>After </a:t>
            </a:r>
            <a:r>
              <a:rPr lang="en-US" altLang="zh-TW" dirty="0"/>
              <a:t>the distribution is decided, we then use it to draw the </a:t>
            </a:r>
            <a:r>
              <a:rPr lang="en-US" altLang="zh-TW" dirty="0" smtClean="0"/>
              <a:t>white noise </a:t>
            </a:r>
            <a:r>
              <a:rPr lang="en-US" altLang="zh-TW" dirty="0"/>
              <a:t>realization</a:t>
            </a:r>
            <a:r>
              <a:rPr lang="en-US" altLang="zh-TW" dirty="0" smtClean="0"/>
              <a:t>.</a:t>
            </a:r>
          </a:p>
          <a:p>
            <a:r>
              <a:rPr lang="en-US" altLang="zh-TW" dirty="0" smtClean="0"/>
              <a:t>The </a:t>
            </a:r>
            <a:r>
              <a:rPr lang="en-US" altLang="zh-TW" dirty="0"/>
              <a:t>white noise generation in this case is a </a:t>
            </a:r>
            <a:r>
              <a:rPr lang="en-US" altLang="zh-TW" dirty="0" smtClean="0"/>
              <a:t>two-step process.</a:t>
            </a:r>
          </a:p>
          <a:p>
            <a:pPr marL="457200" lvl="1" indent="0">
              <a:buNone/>
            </a:pPr>
            <a:r>
              <a:rPr lang="en-US" altLang="zh-TW" u="sng" dirty="0" smtClean="0"/>
              <a:t>Step 1</a:t>
            </a:r>
            <a:r>
              <a:rPr lang="en-US" altLang="zh-TW" dirty="0"/>
              <a:t> </a:t>
            </a:r>
            <a:r>
              <a:rPr lang="en-US" altLang="zh-TW" dirty="0" smtClean="0"/>
              <a:t>Decides </a:t>
            </a:r>
            <a:r>
              <a:rPr lang="en-US" altLang="zh-TW" dirty="0"/>
              <a:t>the distribution to sample </a:t>
            </a:r>
            <a:r>
              <a:rPr lang="en-US" altLang="zh-TW" dirty="0" smtClean="0"/>
              <a:t>from.</a:t>
            </a:r>
          </a:p>
          <a:p>
            <a:pPr marL="457200" lvl="1" indent="0">
              <a:buNone/>
            </a:pPr>
            <a:r>
              <a:rPr lang="en-US" altLang="zh-TW" u="sng" dirty="0" smtClean="0"/>
              <a:t>Step </a:t>
            </a:r>
            <a:r>
              <a:rPr lang="en-US" altLang="zh-TW" u="sng" dirty="0"/>
              <a:t>2</a:t>
            </a:r>
            <a:r>
              <a:rPr lang="en-US" altLang="zh-TW" dirty="0"/>
              <a:t> </a:t>
            </a:r>
            <a:r>
              <a:rPr lang="en-US" altLang="zh-TW" dirty="0" smtClean="0"/>
              <a:t>Actually </a:t>
            </a:r>
            <a:r>
              <a:rPr lang="en-US" altLang="zh-TW" dirty="0"/>
              <a:t>draws a sample from the </a:t>
            </a:r>
            <a:r>
              <a:rPr lang="en-US" altLang="zh-TW" dirty="0" smtClean="0"/>
              <a:t>distribution.</a:t>
            </a:r>
          </a:p>
          <a:p>
            <a:pPr marL="0" indent="0">
              <a:buNone/>
            </a:pPr>
            <a:r>
              <a:rPr lang="en-US" altLang="zh-TW" dirty="0"/>
              <a:t>Models of </a:t>
            </a:r>
            <a:r>
              <a:rPr lang="en-US" altLang="zh-TW" dirty="0" smtClean="0"/>
              <a:t>this kind </a:t>
            </a:r>
            <a:r>
              <a:rPr lang="en-US" altLang="zh-TW" dirty="0"/>
              <a:t>have been used in speech processing and are termed hidden </a:t>
            </a:r>
            <a:r>
              <a:rPr lang="en-US" altLang="zh-TW" dirty="0" smtClean="0"/>
              <a:t>Markov models</a:t>
            </a:r>
            <a:r>
              <a:rPr lang="en-US" altLang="zh-TW" dirty="0"/>
              <a:t>.</a:t>
            </a:r>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16</a:t>
            </a:fld>
            <a:endParaRPr lang="zh-TW" altLang="en-US"/>
          </a:p>
        </p:txBody>
      </p:sp>
    </p:spTree>
    <p:extLst>
      <p:ext uri="{BB962C8B-B14F-4D97-AF65-F5344CB8AC3E}">
        <p14:creationId xmlns:p14="http://schemas.microsoft.com/office/powerpoint/2010/main" val="3661002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Spread Dynamics</a:t>
            </a:r>
            <a:endParaRPr lang="zh-TW" altLang="en-US" dirty="0">
              <a:latin typeface="+mn-lt"/>
            </a:endParaRPr>
          </a:p>
        </p:txBody>
      </p:sp>
      <p:sp>
        <p:nvSpPr>
          <p:cNvPr id="3" name="內容版面配置區 2"/>
          <p:cNvSpPr>
            <a:spLocks noGrp="1"/>
          </p:cNvSpPr>
          <p:nvPr>
            <p:ph idx="1"/>
          </p:nvPr>
        </p:nvSpPr>
        <p:spPr>
          <a:xfrm>
            <a:off x="206948" y="1033153"/>
            <a:ext cx="11728704" cy="5272643"/>
          </a:xfrm>
        </p:spPr>
        <p:txBody>
          <a:bodyPr>
            <a:normAutofit/>
          </a:bodyPr>
          <a:lstStyle/>
          <a:p>
            <a:r>
              <a:rPr lang="en-US" altLang="zh-TW" dirty="0" smtClean="0"/>
              <a:t>The </a:t>
            </a:r>
            <a:r>
              <a:rPr lang="en-US" altLang="zh-TW" dirty="0"/>
              <a:t>modeling process </a:t>
            </a:r>
            <a:r>
              <a:rPr lang="en-US" altLang="zh-TW" dirty="0" smtClean="0"/>
              <a:t>described in </a:t>
            </a:r>
            <a:r>
              <a:rPr lang="en-US" altLang="zh-TW" dirty="0"/>
              <a:t>this section is actually a synthesis of the models described in the two </a:t>
            </a:r>
            <a:r>
              <a:rPr lang="en-US" altLang="zh-TW" dirty="0" smtClean="0"/>
              <a:t>earlier sections.</a:t>
            </a:r>
          </a:p>
          <a:p>
            <a:r>
              <a:rPr lang="en-US" altLang="zh-TW" dirty="0"/>
              <a:t>H</a:t>
            </a:r>
            <a:r>
              <a:rPr lang="en-US" altLang="zh-TW" dirty="0" smtClean="0"/>
              <a:t>ow </a:t>
            </a:r>
            <a:r>
              <a:rPr lang="en-US" altLang="zh-TW" dirty="0"/>
              <a:t>do we decide the threshold values in this case</a:t>
            </a:r>
            <a:r>
              <a:rPr lang="en-US" altLang="zh-TW" dirty="0" smtClean="0"/>
              <a:t>?</a:t>
            </a:r>
          </a:p>
          <a:p>
            <a:pPr lvl="1">
              <a:buFontTx/>
              <a:buChar char="-"/>
            </a:pPr>
            <a:r>
              <a:rPr lang="en-US" altLang="zh-TW" dirty="0" smtClean="0"/>
              <a:t>There </a:t>
            </a:r>
            <a:r>
              <a:rPr lang="en-US" altLang="zh-TW" dirty="0"/>
              <a:t>are no known methods as of now </a:t>
            </a:r>
            <a:r>
              <a:rPr lang="en-US" altLang="zh-TW" dirty="0" smtClean="0"/>
              <a:t>to evaluate </a:t>
            </a:r>
            <a:r>
              <a:rPr lang="en-US" altLang="zh-TW" dirty="0"/>
              <a:t>the </a:t>
            </a:r>
            <a:r>
              <a:rPr lang="en-US" altLang="zh-TW" dirty="0" smtClean="0"/>
              <a:t>level-crossing  rates </a:t>
            </a:r>
            <a:r>
              <a:rPr lang="en-US" altLang="zh-TW" dirty="0"/>
              <a:t>other than by way of simulation</a:t>
            </a:r>
            <a:r>
              <a:rPr lang="en-US" altLang="zh-TW" dirty="0" smtClean="0"/>
              <a:t>.</a:t>
            </a:r>
          </a:p>
          <a:p>
            <a:pPr lvl="1">
              <a:buFontTx/>
              <a:buChar char="-"/>
            </a:pPr>
            <a:r>
              <a:rPr lang="en-US" altLang="zh-TW" dirty="0"/>
              <a:t>One could extract the model parameters from the existing </a:t>
            </a:r>
            <a:r>
              <a:rPr lang="en-US" altLang="zh-TW" dirty="0" smtClean="0"/>
              <a:t>sample and </a:t>
            </a:r>
            <a:r>
              <a:rPr lang="en-US" altLang="zh-TW" dirty="0"/>
              <a:t>generate time series data using these parameters</a:t>
            </a:r>
            <a:r>
              <a:rPr lang="en-US" altLang="zh-TW" dirty="0" smtClean="0"/>
              <a:t>.</a:t>
            </a:r>
          </a:p>
          <a:p>
            <a:pPr lvl="1">
              <a:buFontTx/>
              <a:buChar char="-"/>
            </a:pPr>
            <a:r>
              <a:rPr lang="en-US" altLang="zh-TW" dirty="0"/>
              <a:t>The profit potential of a threshold value is then estimated by simulating trades on the </a:t>
            </a:r>
            <a:r>
              <a:rPr lang="en-US" altLang="zh-TW" dirty="0" smtClean="0"/>
              <a:t>generated data.</a:t>
            </a:r>
          </a:p>
          <a:p>
            <a:pPr lvl="1">
              <a:buFontTx/>
              <a:buChar char="-"/>
            </a:pPr>
            <a:r>
              <a:rPr lang="en-US" altLang="zh-TW" dirty="0"/>
              <a:t>The profits thus calculated could then be used to determine the </a:t>
            </a:r>
            <a:r>
              <a:rPr lang="en-US" altLang="zh-TW" dirty="0" smtClean="0"/>
              <a:t>optimal value </a:t>
            </a:r>
            <a:r>
              <a:rPr lang="en-US" altLang="zh-TW" dirty="0"/>
              <a:t>for the threshold</a:t>
            </a:r>
            <a:r>
              <a:rPr lang="en-US" altLang="zh-TW" dirty="0" smtClean="0"/>
              <a:t>.</a:t>
            </a:r>
            <a:endParaRPr lang="en-US" altLang="zh-TW" dirty="0"/>
          </a:p>
          <a:p>
            <a:pPr marL="0" indent="0">
              <a:buNone/>
            </a:pPr>
            <a:r>
              <a:rPr lang="en-US" altLang="zh-TW" dirty="0" smtClean="0"/>
              <a:t>We can understand how design in this case clearly next page.</a:t>
            </a:r>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17</a:t>
            </a:fld>
            <a:endParaRPr lang="zh-TW" altLang="en-US"/>
          </a:p>
        </p:txBody>
      </p:sp>
    </p:spTree>
    <p:extLst>
      <p:ext uri="{BB962C8B-B14F-4D97-AF65-F5344CB8AC3E}">
        <p14:creationId xmlns:p14="http://schemas.microsoft.com/office/powerpoint/2010/main" val="2121359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498763" y="617517"/>
            <a:ext cx="3194463" cy="646331"/>
          </a:xfrm>
          <a:prstGeom prst="rect">
            <a:avLst/>
          </a:prstGeom>
          <a:noFill/>
          <a:ln>
            <a:solidFill>
              <a:schemeClr val="tx1"/>
            </a:solidFill>
          </a:ln>
        </p:spPr>
        <p:txBody>
          <a:bodyPr wrap="square" rtlCol="0">
            <a:spAutoFit/>
          </a:bodyPr>
          <a:lstStyle/>
          <a:p>
            <a:pPr algn="ctr"/>
            <a:r>
              <a:rPr lang="en-US" altLang="zh-TW" sz="3600" b="1" dirty="0" smtClean="0"/>
              <a:t>Residual series</a:t>
            </a:r>
            <a:endParaRPr lang="zh-TW" altLang="en-US" sz="3600" b="1" dirty="0"/>
          </a:p>
        </p:txBody>
      </p:sp>
      <p:sp>
        <p:nvSpPr>
          <p:cNvPr id="5" name="文字方塊 4"/>
          <p:cNvSpPr txBox="1"/>
          <p:nvPr/>
        </p:nvSpPr>
        <p:spPr>
          <a:xfrm>
            <a:off x="1672442" y="2088078"/>
            <a:ext cx="5702135" cy="646331"/>
          </a:xfrm>
          <a:prstGeom prst="rect">
            <a:avLst/>
          </a:prstGeom>
          <a:noFill/>
          <a:ln>
            <a:solidFill>
              <a:schemeClr val="tx1"/>
            </a:solidFill>
          </a:ln>
        </p:spPr>
        <p:txBody>
          <a:bodyPr wrap="square" rtlCol="0">
            <a:spAutoFit/>
          </a:bodyPr>
          <a:lstStyle/>
          <a:p>
            <a:pPr algn="ctr"/>
            <a:r>
              <a:rPr lang="en-US" altLang="zh-TW" sz="3600" b="1" dirty="0" smtClean="0"/>
              <a:t>Characteristic of Parametric</a:t>
            </a:r>
            <a:endParaRPr lang="zh-TW" altLang="en-US" sz="3600" b="1" dirty="0"/>
          </a:p>
        </p:txBody>
      </p:sp>
      <p:cxnSp>
        <p:nvCxnSpPr>
          <p:cNvPr id="7" name="直線單箭頭接點 6"/>
          <p:cNvCxnSpPr>
            <a:stCxn id="4" idx="2"/>
          </p:cNvCxnSpPr>
          <p:nvPr/>
        </p:nvCxnSpPr>
        <p:spPr>
          <a:xfrm>
            <a:off x="2095995" y="1263848"/>
            <a:ext cx="920337" cy="8242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3823855" y="3596244"/>
            <a:ext cx="2018805" cy="646331"/>
          </a:xfrm>
          <a:prstGeom prst="rect">
            <a:avLst/>
          </a:prstGeom>
          <a:noFill/>
          <a:ln>
            <a:solidFill>
              <a:schemeClr val="tx1"/>
            </a:solidFill>
          </a:ln>
        </p:spPr>
        <p:txBody>
          <a:bodyPr wrap="square" rtlCol="0">
            <a:spAutoFit/>
          </a:bodyPr>
          <a:lstStyle/>
          <a:p>
            <a:pPr algn="ctr"/>
            <a:r>
              <a:rPr lang="en-US" altLang="zh-TW" sz="3600" b="1" dirty="0" smtClean="0"/>
              <a:t>Sample</a:t>
            </a:r>
            <a:endParaRPr lang="zh-TW" altLang="en-US" sz="3600" b="1" dirty="0"/>
          </a:p>
        </p:txBody>
      </p:sp>
      <p:cxnSp>
        <p:nvCxnSpPr>
          <p:cNvPr id="10" name="直線單箭頭接點 9"/>
          <p:cNvCxnSpPr/>
          <p:nvPr/>
        </p:nvCxnSpPr>
        <p:spPr>
          <a:xfrm>
            <a:off x="3586348" y="2734409"/>
            <a:ext cx="1104405" cy="8618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8" idx="2"/>
          </p:cNvCxnSpPr>
          <p:nvPr/>
        </p:nvCxnSpPr>
        <p:spPr>
          <a:xfrm>
            <a:off x="4833258" y="4242575"/>
            <a:ext cx="1330036" cy="9944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498276" y="5251978"/>
            <a:ext cx="2623457" cy="646331"/>
          </a:xfrm>
          <a:prstGeom prst="rect">
            <a:avLst/>
          </a:prstGeom>
          <a:noFill/>
          <a:ln>
            <a:solidFill>
              <a:schemeClr val="tx1"/>
            </a:solidFill>
          </a:ln>
        </p:spPr>
        <p:txBody>
          <a:bodyPr wrap="square" rtlCol="0">
            <a:spAutoFit/>
          </a:bodyPr>
          <a:lstStyle/>
          <a:p>
            <a:pPr algn="ctr"/>
            <a:r>
              <a:rPr lang="en-US" altLang="zh-TW" sz="3600" b="1" dirty="0"/>
              <a:t>T</a:t>
            </a:r>
            <a:r>
              <a:rPr lang="en-US" altLang="zh-TW" sz="3600" b="1" dirty="0" smtClean="0"/>
              <a:t>hreshold</a:t>
            </a:r>
            <a:endParaRPr lang="zh-TW" altLang="en-US" sz="3600" b="1" dirty="0"/>
          </a:p>
        </p:txBody>
      </p:sp>
      <p:sp>
        <p:nvSpPr>
          <p:cNvPr id="15" name="文字方塊 14"/>
          <p:cNvSpPr txBox="1"/>
          <p:nvPr/>
        </p:nvSpPr>
        <p:spPr>
          <a:xfrm>
            <a:off x="2897579" y="1436915"/>
            <a:ext cx="3598224" cy="461665"/>
          </a:xfrm>
          <a:prstGeom prst="rect">
            <a:avLst/>
          </a:prstGeom>
          <a:noFill/>
        </p:spPr>
        <p:txBody>
          <a:bodyPr wrap="square" rtlCol="0">
            <a:spAutoFit/>
          </a:bodyPr>
          <a:lstStyle/>
          <a:p>
            <a:r>
              <a:rPr lang="en-US" altLang="zh-TW" sz="2400" dirty="0" smtClean="0"/>
              <a:t>simulate</a:t>
            </a:r>
            <a:endParaRPr lang="zh-TW" altLang="en-US" sz="2400" dirty="0"/>
          </a:p>
        </p:txBody>
      </p:sp>
      <p:sp>
        <p:nvSpPr>
          <p:cNvPr id="16" name="文字方塊 15"/>
          <p:cNvSpPr txBox="1"/>
          <p:nvPr/>
        </p:nvSpPr>
        <p:spPr>
          <a:xfrm>
            <a:off x="4523509" y="2934493"/>
            <a:ext cx="3598224" cy="461665"/>
          </a:xfrm>
          <a:prstGeom prst="rect">
            <a:avLst/>
          </a:prstGeom>
          <a:noFill/>
        </p:spPr>
        <p:txBody>
          <a:bodyPr wrap="square" rtlCol="0">
            <a:spAutoFit/>
          </a:bodyPr>
          <a:lstStyle/>
          <a:p>
            <a:r>
              <a:rPr lang="en-US" altLang="zh-TW" sz="2400" dirty="0" smtClean="0"/>
              <a:t>generate</a:t>
            </a:r>
            <a:endParaRPr lang="zh-TW" altLang="en-US" sz="2400" dirty="0"/>
          </a:p>
        </p:txBody>
      </p:sp>
      <p:sp>
        <p:nvSpPr>
          <p:cNvPr id="17" name="文字方塊 16"/>
          <p:cNvSpPr txBox="1"/>
          <p:nvPr/>
        </p:nvSpPr>
        <p:spPr>
          <a:xfrm>
            <a:off x="5842660" y="4508963"/>
            <a:ext cx="3598224" cy="461665"/>
          </a:xfrm>
          <a:prstGeom prst="rect">
            <a:avLst/>
          </a:prstGeom>
          <a:noFill/>
        </p:spPr>
        <p:txBody>
          <a:bodyPr wrap="square" rtlCol="0">
            <a:spAutoFit/>
          </a:bodyPr>
          <a:lstStyle/>
          <a:p>
            <a:r>
              <a:rPr lang="en-US" altLang="zh-TW" sz="2400" dirty="0" smtClean="0"/>
              <a:t>estimate</a:t>
            </a:r>
            <a:endParaRPr lang="zh-TW" altLang="en-US" sz="2400" dirty="0"/>
          </a:p>
        </p:txBody>
      </p:sp>
    </p:spTree>
    <p:extLst>
      <p:ext uri="{BB962C8B-B14F-4D97-AF65-F5344CB8AC3E}">
        <p14:creationId xmlns:p14="http://schemas.microsoft.com/office/powerpoint/2010/main" val="448196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Spread Dynamics</a:t>
            </a:r>
            <a:endParaRPr lang="zh-TW" altLang="en-US" dirty="0">
              <a:latin typeface="+mn-lt"/>
            </a:endParaRPr>
          </a:p>
        </p:txBody>
      </p:sp>
      <p:sp>
        <p:nvSpPr>
          <p:cNvPr id="3" name="內容版面配置區 2"/>
          <p:cNvSpPr>
            <a:spLocks noGrp="1"/>
          </p:cNvSpPr>
          <p:nvPr>
            <p:ph idx="1"/>
          </p:nvPr>
        </p:nvSpPr>
        <p:spPr>
          <a:xfrm>
            <a:off x="195072" y="1021279"/>
            <a:ext cx="11728704" cy="5747656"/>
          </a:xfrm>
        </p:spPr>
        <p:txBody>
          <a:bodyPr>
            <a:normAutofit/>
          </a:bodyPr>
          <a:lstStyle/>
          <a:p>
            <a:pPr marL="0" indent="0">
              <a:buNone/>
            </a:pPr>
            <a:r>
              <a:rPr lang="en-US" altLang="zh-TW" u="sng" dirty="0" smtClean="0"/>
              <a:t>Commentary</a:t>
            </a:r>
          </a:p>
          <a:p>
            <a:r>
              <a:rPr lang="en-US" altLang="zh-TW" dirty="0" smtClean="0"/>
              <a:t>It </a:t>
            </a:r>
            <a:r>
              <a:rPr lang="en-US" altLang="zh-TW" dirty="0"/>
              <a:t>appears that the closer we wish </a:t>
            </a:r>
            <a:r>
              <a:rPr lang="en-US" altLang="zh-TW" dirty="0" smtClean="0"/>
              <a:t>to model </a:t>
            </a:r>
            <a:r>
              <a:rPr lang="en-US" altLang="zh-TW" dirty="0"/>
              <a:t>the spread to reality, the more complicated the models get</a:t>
            </a:r>
            <a:r>
              <a:rPr lang="en-US" altLang="zh-TW" dirty="0" smtClean="0"/>
              <a:t>.</a:t>
            </a:r>
          </a:p>
          <a:p>
            <a:pPr marL="0" indent="0">
              <a:buNone/>
            </a:pPr>
            <a:r>
              <a:rPr lang="en-US" altLang="zh-TW" dirty="0"/>
              <a:t> </a:t>
            </a:r>
            <a:r>
              <a:rPr lang="en-US" altLang="zh-TW" dirty="0" smtClean="0"/>
              <a:t>     Find the spread dynamic           Decide the threshold              Profit</a:t>
            </a:r>
          </a:p>
          <a:p>
            <a:pPr marL="457200" lvl="1" indent="0">
              <a:buNone/>
            </a:pPr>
            <a:endParaRPr lang="en-US" altLang="zh-TW" dirty="0"/>
          </a:p>
          <a:p>
            <a:pPr marL="457200" lvl="1" indent="0">
              <a:buNone/>
            </a:pPr>
            <a:r>
              <a:rPr lang="en-US" altLang="zh-TW" dirty="0" smtClean="0"/>
              <a:t>It </a:t>
            </a:r>
            <a:r>
              <a:rPr lang="en-US" altLang="zh-TW" dirty="0"/>
              <a:t>is necessary to know </a:t>
            </a:r>
            <a:r>
              <a:rPr lang="en-US" altLang="zh-TW" dirty="0" smtClean="0"/>
              <a:t>the dynamics </a:t>
            </a:r>
            <a:r>
              <a:rPr lang="en-US" altLang="zh-TW" dirty="0"/>
              <a:t>of spread behavior intimately and have parametric models (</a:t>
            </a:r>
            <a:r>
              <a:rPr lang="en-US" altLang="zh-TW" dirty="0" smtClean="0"/>
              <a:t>models where </a:t>
            </a:r>
            <a:r>
              <a:rPr lang="en-US" altLang="zh-TW" dirty="0"/>
              <a:t>knowledge of a few parameters gives us a complete description </a:t>
            </a:r>
            <a:endParaRPr lang="en-US" altLang="zh-TW" dirty="0" smtClean="0"/>
          </a:p>
          <a:p>
            <a:pPr marL="457200" lvl="1" indent="0">
              <a:buNone/>
            </a:pPr>
            <a:r>
              <a:rPr lang="en-US" altLang="zh-TW" dirty="0" smtClean="0"/>
              <a:t>of the </a:t>
            </a:r>
            <a:r>
              <a:rPr lang="en-US" altLang="zh-TW" dirty="0"/>
              <a:t>dynamics) describing their behavior</a:t>
            </a:r>
            <a:r>
              <a:rPr lang="en-US" altLang="zh-TW" dirty="0" smtClean="0"/>
              <a:t>.</a:t>
            </a:r>
          </a:p>
          <a:p>
            <a:r>
              <a:rPr lang="en-US" altLang="zh-TW" dirty="0" smtClean="0"/>
              <a:t>So </a:t>
            </a:r>
            <a:r>
              <a:rPr lang="en-US" altLang="zh-TW" dirty="0"/>
              <a:t>, we resort to </a:t>
            </a:r>
            <a:r>
              <a:rPr lang="en-US" altLang="zh-TW" dirty="0" smtClean="0">
                <a:solidFill>
                  <a:schemeClr val="accent2"/>
                </a:solidFill>
              </a:rPr>
              <a:t>nonparametric methods </a:t>
            </a:r>
            <a:r>
              <a:rPr lang="en-US" altLang="zh-TW" dirty="0"/>
              <a:t>where we estimate the profit profile function </a:t>
            </a:r>
            <a:r>
              <a:rPr lang="en-US" altLang="zh-TW" dirty="0" smtClean="0"/>
              <a:t>directly from </a:t>
            </a:r>
            <a:r>
              <a:rPr lang="en-US" altLang="zh-TW" dirty="0"/>
              <a:t>the </a:t>
            </a:r>
            <a:r>
              <a:rPr lang="en-US" altLang="zh-TW" dirty="0" smtClean="0"/>
              <a:t>sample </a:t>
            </a:r>
            <a:r>
              <a:rPr lang="en-US" altLang="zh-TW" dirty="0"/>
              <a:t>realization of the </a:t>
            </a:r>
            <a:r>
              <a:rPr lang="en-US" altLang="zh-TW" dirty="0" smtClean="0"/>
              <a:t>spread.</a:t>
            </a:r>
            <a:endParaRPr lang="en-US" altLang="zh-TW" dirty="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19</a:t>
            </a:fld>
            <a:endParaRPr lang="zh-TW" altLang="en-US"/>
          </a:p>
        </p:txBody>
      </p:sp>
      <p:sp>
        <p:nvSpPr>
          <p:cNvPr id="5" name="矩形 4"/>
          <p:cNvSpPr/>
          <p:nvPr/>
        </p:nvSpPr>
        <p:spPr>
          <a:xfrm>
            <a:off x="724395" y="2481943"/>
            <a:ext cx="3681350" cy="3800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151912" y="2481943"/>
            <a:ext cx="3137065" cy="3800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9286503" y="2481943"/>
            <a:ext cx="936171" cy="3800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p:cNvCxnSpPr>
            <a:stCxn id="5" idx="3"/>
            <a:endCxn id="6" idx="1"/>
          </p:cNvCxnSpPr>
          <p:nvPr/>
        </p:nvCxnSpPr>
        <p:spPr>
          <a:xfrm>
            <a:off x="4405745" y="2671948"/>
            <a:ext cx="74616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a:off x="8288977" y="2671948"/>
            <a:ext cx="99752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半框架 12"/>
          <p:cNvSpPr/>
          <p:nvPr/>
        </p:nvSpPr>
        <p:spPr>
          <a:xfrm>
            <a:off x="522514" y="3146961"/>
            <a:ext cx="1128156" cy="45126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4" name="半框架 13"/>
          <p:cNvSpPr/>
          <p:nvPr/>
        </p:nvSpPr>
        <p:spPr>
          <a:xfrm rot="10800000">
            <a:off x="10709565" y="3998026"/>
            <a:ext cx="1128156" cy="45126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3674239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Agenda</a:t>
            </a:r>
            <a:endParaRPr lang="zh-TW" altLang="en-US" dirty="0">
              <a:latin typeface="+mn-lt"/>
            </a:endParaRPr>
          </a:p>
        </p:txBody>
      </p:sp>
      <p:sp>
        <p:nvSpPr>
          <p:cNvPr id="3" name="內容版面配置區 2"/>
          <p:cNvSpPr>
            <a:spLocks noGrp="1"/>
          </p:cNvSpPr>
          <p:nvPr>
            <p:ph idx="1"/>
          </p:nvPr>
        </p:nvSpPr>
        <p:spPr/>
        <p:txBody>
          <a:bodyPr/>
          <a:lstStyle/>
          <a:p>
            <a:pPr marL="514350" indent="-514350">
              <a:buFont typeface="+mj-lt"/>
              <a:buAutoNum type="arabicPeriod"/>
            </a:pPr>
            <a:r>
              <a:rPr lang="en-US" altLang="zh-TW" dirty="0" smtClean="0"/>
              <a:t>Band design for white noise</a:t>
            </a:r>
          </a:p>
          <a:p>
            <a:pPr marL="514350" indent="-514350">
              <a:buFont typeface="+mj-lt"/>
              <a:buAutoNum type="arabicPeriod"/>
            </a:pPr>
            <a:r>
              <a:rPr lang="en-US" altLang="zh-TW" dirty="0"/>
              <a:t>Spread </a:t>
            </a:r>
            <a:r>
              <a:rPr lang="en-US" altLang="zh-TW" dirty="0" smtClean="0"/>
              <a:t>Dynamics</a:t>
            </a:r>
          </a:p>
          <a:p>
            <a:pPr marL="514350" indent="-514350">
              <a:buFont typeface="+mj-lt"/>
              <a:buAutoNum type="arabicPeriod"/>
            </a:pPr>
            <a:r>
              <a:rPr lang="en-US" altLang="zh-TW" dirty="0"/>
              <a:t>Nonparametric </a:t>
            </a:r>
            <a:r>
              <a:rPr lang="en-US" altLang="zh-TW" dirty="0" smtClean="0"/>
              <a:t>Approach</a:t>
            </a:r>
          </a:p>
          <a:p>
            <a:pPr marL="514350" indent="-514350">
              <a:buFont typeface="+mj-lt"/>
              <a:buAutoNum type="arabicPeriod"/>
            </a:pPr>
            <a:r>
              <a:rPr lang="en-US" altLang="zh-TW" dirty="0" smtClean="0"/>
              <a:t>Regularization</a:t>
            </a:r>
          </a:p>
          <a:p>
            <a:pPr marL="514350" indent="-514350">
              <a:buFont typeface="+mj-lt"/>
              <a:buAutoNum type="arabicPeriod"/>
            </a:pPr>
            <a:r>
              <a:rPr lang="en-US" altLang="zh-TW" dirty="0"/>
              <a:t>Tying Up Loose </a:t>
            </a:r>
            <a:r>
              <a:rPr lang="en-US" altLang="zh-TW" dirty="0" smtClean="0"/>
              <a:t>End</a:t>
            </a:r>
          </a:p>
          <a:p>
            <a:pPr marL="514350" indent="-514350">
              <a:buFont typeface="+mj-lt"/>
              <a:buAutoNum type="arabicPeriod"/>
            </a:pPr>
            <a:endParaRPr lang="en-US" altLang="zh-TW" dirty="0" smtClean="0"/>
          </a:p>
          <a:p>
            <a:pPr marL="514350" indent="-514350">
              <a:buFont typeface="+mj-lt"/>
              <a:buAutoNum type="arabicPeriod"/>
            </a:pPr>
            <a:endParaRPr lang="en-US" altLang="zh-TW" dirty="0" smtClean="0"/>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2</a:t>
            </a:fld>
            <a:endParaRPr lang="zh-TW" altLang="en-US"/>
          </a:p>
        </p:txBody>
      </p:sp>
    </p:spTree>
    <p:extLst>
      <p:ext uri="{BB962C8B-B14F-4D97-AF65-F5344CB8AC3E}">
        <p14:creationId xmlns:p14="http://schemas.microsoft.com/office/powerpoint/2010/main" val="2378716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Nonparametric Approach</a:t>
            </a:r>
            <a:endParaRPr lang="zh-TW" altLang="en-US" dirty="0">
              <a:latin typeface="+mn-lt"/>
            </a:endParaRPr>
          </a:p>
        </p:txBody>
      </p:sp>
      <p:sp>
        <p:nvSpPr>
          <p:cNvPr id="3" name="內容版面配置區 2"/>
          <p:cNvSpPr>
            <a:spLocks noGrp="1"/>
          </p:cNvSpPr>
          <p:nvPr>
            <p:ph idx="1"/>
          </p:nvPr>
        </p:nvSpPr>
        <p:spPr>
          <a:xfrm>
            <a:off x="195072" y="1401288"/>
            <a:ext cx="11728704" cy="5367646"/>
          </a:xfrm>
        </p:spPr>
        <p:txBody>
          <a:bodyPr>
            <a:normAutofit/>
          </a:bodyPr>
          <a:lstStyle/>
          <a:p>
            <a:r>
              <a:rPr lang="en-US" altLang="zh-TW" dirty="0"/>
              <a:t>One of the key issues that relate to estimating the profit function directly is</a:t>
            </a:r>
          </a:p>
          <a:p>
            <a:pPr marL="0" indent="0">
              <a:buNone/>
            </a:pPr>
            <a:r>
              <a:rPr lang="en-US" altLang="zh-TW" dirty="0" smtClean="0"/>
              <a:t>   the </a:t>
            </a:r>
            <a:r>
              <a:rPr lang="en-US" altLang="zh-TW" dirty="0"/>
              <a:t>size of the spread sample</a:t>
            </a:r>
            <a:r>
              <a:rPr lang="en-US" altLang="zh-TW" dirty="0" smtClean="0"/>
              <a:t>.</a:t>
            </a:r>
          </a:p>
          <a:p>
            <a:pPr lvl="1">
              <a:buFontTx/>
              <a:buChar char="-"/>
            </a:pPr>
            <a:r>
              <a:rPr lang="en-US" altLang="zh-TW" dirty="0" smtClean="0"/>
              <a:t>The </a:t>
            </a:r>
            <a:r>
              <a:rPr lang="en-US" altLang="zh-TW" dirty="0"/>
              <a:t>larger the size of the sample the more </a:t>
            </a:r>
            <a:r>
              <a:rPr lang="en-US" altLang="zh-TW" dirty="0" smtClean="0"/>
              <a:t>confident we </a:t>
            </a:r>
            <a:r>
              <a:rPr lang="en-US" altLang="zh-TW" dirty="0"/>
              <a:t>can be that the sample truly </a:t>
            </a:r>
            <a:r>
              <a:rPr lang="en-US" altLang="zh-TW" dirty="0" smtClean="0"/>
              <a:t> </a:t>
            </a:r>
          </a:p>
          <a:p>
            <a:pPr marL="457200" lvl="1" indent="0">
              <a:buNone/>
            </a:pPr>
            <a:r>
              <a:rPr lang="en-US" altLang="zh-TW" dirty="0" smtClean="0"/>
              <a:t>    represents </a:t>
            </a:r>
            <a:r>
              <a:rPr lang="en-US" altLang="zh-TW" dirty="0"/>
              <a:t>all aspects of the </a:t>
            </a:r>
            <a:r>
              <a:rPr lang="en-US" altLang="zh-TW" dirty="0" smtClean="0"/>
              <a:t>behavior of </a:t>
            </a:r>
            <a:r>
              <a:rPr lang="en-US" altLang="zh-TW" dirty="0"/>
              <a:t>the spread</a:t>
            </a:r>
            <a:r>
              <a:rPr lang="en-US" altLang="zh-TW" dirty="0" smtClean="0"/>
              <a:t>.</a:t>
            </a:r>
          </a:p>
          <a:p>
            <a:pPr lvl="1">
              <a:buFontTx/>
              <a:buChar char="-"/>
            </a:pPr>
            <a:r>
              <a:rPr lang="en-US" altLang="zh-TW" dirty="0" smtClean="0"/>
              <a:t>The </a:t>
            </a:r>
            <a:r>
              <a:rPr lang="en-US" altLang="zh-TW" dirty="0"/>
              <a:t>statement above has in it a built-in assumption of </a:t>
            </a:r>
            <a:r>
              <a:rPr lang="en-US" altLang="zh-TW" dirty="0" err="1" smtClean="0">
                <a:solidFill>
                  <a:schemeClr val="accent2"/>
                </a:solidFill>
              </a:rPr>
              <a:t>Ergodicity</a:t>
            </a:r>
            <a:r>
              <a:rPr lang="en-US" altLang="zh-TW" dirty="0" smtClean="0"/>
              <a:t>.</a:t>
            </a:r>
          </a:p>
          <a:p>
            <a:r>
              <a:rPr lang="en-US" altLang="zh-TW" dirty="0" err="1" smtClean="0"/>
              <a:t>Ergodicity</a:t>
            </a:r>
            <a:r>
              <a:rPr lang="en-US" altLang="zh-TW" dirty="0"/>
              <a:t> </a:t>
            </a:r>
            <a:r>
              <a:rPr lang="en-US" altLang="zh-TW" dirty="0" smtClean="0"/>
              <a:t>hypothesis in this book:</a:t>
            </a:r>
          </a:p>
          <a:p>
            <a:pPr lvl="1">
              <a:buFontTx/>
              <a:buChar char="-"/>
            </a:pPr>
            <a:r>
              <a:rPr lang="en-US" altLang="zh-TW" dirty="0" smtClean="0"/>
              <a:t>A </a:t>
            </a:r>
            <a:r>
              <a:rPr lang="en-US" altLang="zh-TW" dirty="0"/>
              <a:t>large sample size is </a:t>
            </a:r>
            <a:r>
              <a:rPr lang="en-US" altLang="zh-TW" dirty="0" smtClean="0"/>
              <a:t>effectively equivalent </a:t>
            </a:r>
            <a:r>
              <a:rPr lang="en-US" altLang="zh-TW" dirty="0"/>
              <a:t>to having multiple realizations of the series </a:t>
            </a:r>
            <a:endParaRPr lang="en-US" altLang="zh-TW" dirty="0" smtClean="0"/>
          </a:p>
          <a:p>
            <a:pPr marL="457200" lvl="1" indent="0">
              <a:buNone/>
            </a:pPr>
            <a:r>
              <a:rPr lang="en-US" altLang="zh-TW" dirty="0" smtClean="0"/>
              <a:t>   of smaller sample </a:t>
            </a:r>
            <a:r>
              <a:rPr lang="en-US" altLang="zh-TW" dirty="0"/>
              <a:t>sizes</a:t>
            </a:r>
            <a:r>
              <a:rPr lang="en-US" altLang="zh-TW" dirty="0" smtClean="0"/>
              <a:t>.</a:t>
            </a:r>
          </a:p>
          <a:p>
            <a:pPr marL="457200" lvl="1" indent="0">
              <a:buNone/>
            </a:pPr>
            <a:endParaRPr lang="en-US" altLang="zh-TW" dirty="0" smtClean="0"/>
          </a:p>
          <a:p>
            <a:pPr marL="457200" lvl="1" indent="0">
              <a:buNone/>
            </a:pPr>
            <a:endParaRPr lang="en-US" altLang="zh-TW" dirty="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20</a:t>
            </a:fld>
            <a:endParaRPr lang="zh-TW" altLang="en-US"/>
          </a:p>
        </p:txBody>
      </p:sp>
    </p:spTree>
    <p:extLst>
      <p:ext uri="{BB962C8B-B14F-4D97-AF65-F5344CB8AC3E}">
        <p14:creationId xmlns:p14="http://schemas.microsoft.com/office/powerpoint/2010/main" val="894420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Nonparametric Approach</a:t>
            </a:r>
            <a:endParaRPr lang="zh-TW" altLang="en-US" dirty="0">
              <a:latin typeface="+mn-lt"/>
            </a:endParaRPr>
          </a:p>
        </p:txBody>
      </p:sp>
      <p:sp>
        <p:nvSpPr>
          <p:cNvPr id="3" name="內容版面配置區 2"/>
          <p:cNvSpPr>
            <a:spLocks noGrp="1"/>
          </p:cNvSpPr>
          <p:nvPr>
            <p:ph idx="1"/>
          </p:nvPr>
        </p:nvSpPr>
        <p:spPr>
          <a:xfrm>
            <a:off x="195072" y="1151906"/>
            <a:ext cx="11728704" cy="5617028"/>
          </a:xfrm>
        </p:spPr>
        <p:txBody>
          <a:bodyPr>
            <a:normAutofit/>
          </a:bodyPr>
          <a:lstStyle/>
          <a:p>
            <a:r>
              <a:rPr lang="en-US" altLang="zh-TW" dirty="0"/>
              <a:t>We </a:t>
            </a:r>
            <a:r>
              <a:rPr lang="en-US" altLang="zh-TW" dirty="0" smtClean="0"/>
              <a:t>already know </a:t>
            </a:r>
            <a:r>
              <a:rPr lang="en-US" altLang="zh-TW" dirty="0"/>
              <a:t>the true functional form of the profit in the white noise case </a:t>
            </a:r>
            <a:r>
              <a:rPr lang="en-US" altLang="zh-TW" dirty="0" smtClean="0"/>
              <a:t>and therefore </a:t>
            </a:r>
            <a:r>
              <a:rPr lang="en-US" altLang="zh-TW" dirty="0"/>
              <a:t>the true optimal value for the threshold</a:t>
            </a:r>
            <a:r>
              <a:rPr lang="en-US" altLang="zh-TW" dirty="0" smtClean="0"/>
              <a:t>.</a:t>
            </a:r>
          </a:p>
          <a:p>
            <a:r>
              <a:rPr lang="en-US" altLang="zh-TW" dirty="0"/>
              <a:t>So , we will apply the approach to the white noise case</a:t>
            </a:r>
            <a:r>
              <a:rPr lang="en-US" altLang="zh-TW" dirty="0" smtClean="0"/>
              <a:t>.</a:t>
            </a:r>
          </a:p>
          <a:p>
            <a:r>
              <a:rPr lang="en-US" altLang="zh-TW" dirty="0"/>
              <a:t>The threshold value </a:t>
            </a:r>
            <a:r>
              <a:rPr lang="en-US" altLang="zh-TW" dirty="0" smtClean="0"/>
              <a:t>estimated using </a:t>
            </a:r>
            <a:r>
              <a:rPr lang="en-US" altLang="zh-TW" dirty="0"/>
              <a:t>this approach can now be compared with the true value, </a:t>
            </a:r>
            <a:r>
              <a:rPr lang="en-US" altLang="zh-TW" dirty="0" smtClean="0"/>
              <a:t>thus providing </a:t>
            </a:r>
            <a:r>
              <a:rPr lang="en-US" altLang="zh-TW" dirty="0"/>
              <a:t>us with a validation of the nonparametric approach </a:t>
            </a:r>
            <a:r>
              <a:rPr lang="en-US" altLang="zh-TW" dirty="0" smtClean="0"/>
              <a:t>suggested</a:t>
            </a:r>
          </a:p>
          <a:p>
            <a:r>
              <a:rPr lang="en-US" altLang="zh-TW" dirty="0" smtClean="0"/>
              <a:t>Let </a:t>
            </a:r>
            <a:r>
              <a:rPr lang="en-US" altLang="zh-TW" dirty="0"/>
              <a:t>us consider the situation where </a:t>
            </a:r>
            <a:r>
              <a:rPr lang="en-US" altLang="zh-TW" dirty="0" smtClean="0"/>
              <a:t>we calculate </a:t>
            </a:r>
            <a:r>
              <a:rPr lang="en-US" altLang="zh-TW" dirty="0"/>
              <a:t>the observed spread using the </a:t>
            </a:r>
            <a:r>
              <a:rPr lang="en-US" altLang="zh-TW" dirty="0">
                <a:solidFill>
                  <a:schemeClr val="accent2"/>
                </a:solidFill>
              </a:rPr>
              <a:t>last traded price </a:t>
            </a:r>
            <a:r>
              <a:rPr lang="en-US" altLang="zh-TW" dirty="0" smtClean="0"/>
              <a:t>in </a:t>
            </a:r>
            <a:r>
              <a:rPr lang="en-US" altLang="zh-TW" dirty="0"/>
              <a:t>both the </a:t>
            </a:r>
            <a:r>
              <a:rPr lang="en-US" altLang="zh-TW" dirty="0" smtClean="0"/>
              <a:t>securities. </a:t>
            </a:r>
            <a:endParaRPr lang="en-US" altLang="zh-TW" dirty="0"/>
          </a:p>
          <a:p>
            <a:pPr lvl="1">
              <a:buFontTx/>
              <a:buChar char="-"/>
            </a:pPr>
            <a:r>
              <a:rPr lang="en-US" altLang="zh-TW" dirty="0" smtClean="0"/>
              <a:t>We </a:t>
            </a:r>
            <a:r>
              <a:rPr lang="en-US" altLang="zh-TW" dirty="0"/>
              <a:t>can typically </a:t>
            </a:r>
            <a:r>
              <a:rPr lang="en-US" altLang="zh-TW" dirty="0" smtClean="0"/>
              <a:t>expect to </a:t>
            </a:r>
            <a:r>
              <a:rPr lang="en-US" altLang="zh-TW" dirty="0"/>
              <a:t>buy a security on the bid price and sell the other on the </a:t>
            </a:r>
            <a:r>
              <a:rPr lang="en-US" altLang="zh-TW" dirty="0" smtClean="0"/>
              <a:t>  </a:t>
            </a:r>
          </a:p>
          <a:p>
            <a:pPr marL="457200" lvl="1" indent="0">
              <a:buNone/>
            </a:pPr>
            <a:r>
              <a:rPr lang="en-US" altLang="zh-TW" dirty="0"/>
              <a:t> </a:t>
            </a:r>
            <a:r>
              <a:rPr lang="en-US" altLang="zh-TW" dirty="0" smtClean="0"/>
              <a:t>  offered </a:t>
            </a:r>
            <a:r>
              <a:rPr lang="en-US" altLang="zh-TW" dirty="0"/>
              <a:t>price.(Give up the bid-ask </a:t>
            </a:r>
            <a:r>
              <a:rPr lang="en-US" altLang="zh-TW" dirty="0" smtClean="0"/>
              <a:t>spread in both) </a:t>
            </a:r>
          </a:p>
          <a:p>
            <a:pPr lvl="1">
              <a:buFontTx/>
              <a:buChar char="-"/>
            </a:pPr>
            <a:r>
              <a:rPr lang="en-US" altLang="zh-TW" dirty="0" smtClean="0"/>
              <a:t>Let </a:t>
            </a:r>
            <a:r>
              <a:rPr lang="en-US" altLang="zh-TW" dirty="0"/>
              <a:t>us consider two candidate threshold levels </a:t>
            </a:r>
            <a:r>
              <a:rPr lang="en-US" altLang="zh-TW" dirty="0" smtClean="0"/>
              <a:t>that are </a:t>
            </a:r>
            <a:r>
              <a:rPr lang="en-US" altLang="zh-TW" dirty="0"/>
              <a:t>spaced very close to each </a:t>
            </a:r>
            <a:endParaRPr lang="en-US" altLang="zh-TW" dirty="0" smtClean="0"/>
          </a:p>
          <a:p>
            <a:pPr marL="457200" lvl="1" indent="0">
              <a:buNone/>
            </a:pPr>
            <a:r>
              <a:rPr lang="en-US" altLang="zh-TW" dirty="0"/>
              <a:t> </a:t>
            </a:r>
            <a:r>
              <a:rPr lang="en-US" altLang="zh-TW" dirty="0" smtClean="0"/>
              <a:t>  other</a:t>
            </a:r>
            <a:r>
              <a:rPr lang="en-US" altLang="zh-TW" dirty="0"/>
              <a:t>.(the </a:t>
            </a:r>
            <a:r>
              <a:rPr lang="en-US" altLang="zh-TW" dirty="0" smtClean="0"/>
              <a:t>candidate threshold </a:t>
            </a:r>
            <a:r>
              <a:rPr lang="en-US" altLang="zh-TW" dirty="0"/>
              <a:t>levels apart by at least the estimated slippage on </a:t>
            </a:r>
            <a:endParaRPr lang="en-US" altLang="zh-TW" dirty="0" smtClean="0"/>
          </a:p>
          <a:p>
            <a:pPr marL="457200" lvl="1" indent="0">
              <a:buNone/>
            </a:pPr>
            <a:r>
              <a:rPr lang="en-US" altLang="zh-TW" dirty="0"/>
              <a:t> </a:t>
            </a:r>
            <a:r>
              <a:rPr lang="en-US" altLang="zh-TW" dirty="0" smtClean="0"/>
              <a:t>  trading.)</a:t>
            </a:r>
            <a:endParaRPr lang="en-US" altLang="zh-TW" dirty="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21</a:t>
            </a:fld>
            <a:endParaRPr lang="zh-TW" altLang="en-US" dirty="0"/>
          </a:p>
        </p:txBody>
      </p:sp>
      <p:sp>
        <p:nvSpPr>
          <p:cNvPr id="5" name="矩形 4"/>
          <p:cNvSpPr/>
          <p:nvPr/>
        </p:nvSpPr>
        <p:spPr>
          <a:xfrm>
            <a:off x="249382" y="3859481"/>
            <a:ext cx="11186556" cy="2826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27885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Nonparametric Approach</a:t>
            </a:r>
            <a:endParaRPr lang="zh-TW" altLang="en-US" dirty="0">
              <a:latin typeface="+mn-lt"/>
            </a:endParaRPr>
          </a:p>
        </p:txBody>
      </p:sp>
      <p:sp>
        <p:nvSpPr>
          <p:cNvPr id="3" name="內容版面配置區 2"/>
          <p:cNvSpPr>
            <a:spLocks noGrp="1"/>
          </p:cNvSpPr>
          <p:nvPr>
            <p:ph idx="1"/>
          </p:nvPr>
        </p:nvSpPr>
        <p:spPr>
          <a:xfrm>
            <a:off x="171322" y="1840675"/>
            <a:ext cx="11728704" cy="4880758"/>
          </a:xfrm>
        </p:spPr>
        <p:txBody>
          <a:bodyPr>
            <a:normAutofit/>
          </a:bodyPr>
          <a:lstStyle/>
          <a:p>
            <a:r>
              <a:rPr lang="en-US" altLang="zh-TW" dirty="0" smtClean="0"/>
              <a:t>Approach begin :</a:t>
            </a:r>
          </a:p>
          <a:p>
            <a:pPr lvl="1">
              <a:buFontTx/>
              <a:buChar char="-"/>
            </a:pPr>
            <a:r>
              <a:rPr lang="en-US" altLang="zh-TW" dirty="0" smtClean="0"/>
              <a:t>We </a:t>
            </a:r>
            <a:r>
              <a:rPr lang="en-US" altLang="zh-TW" dirty="0"/>
              <a:t>begin with a simple count of the number </a:t>
            </a:r>
            <a:r>
              <a:rPr lang="en-US" altLang="zh-TW" dirty="0" smtClean="0"/>
              <a:t>of times </a:t>
            </a:r>
            <a:r>
              <a:rPr lang="en-US" altLang="zh-TW" dirty="0"/>
              <a:t>the spread exceeds a particular </a:t>
            </a:r>
            <a:endParaRPr lang="en-US" altLang="zh-TW" dirty="0" smtClean="0"/>
          </a:p>
          <a:p>
            <a:pPr marL="457200" lvl="1" indent="0">
              <a:buNone/>
            </a:pPr>
            <a:r>
              <a:rPr lang="en-US" altLang="zh-TW" dirty="0" smtClean="0"/>
              <a:t>    threshold.</a:t>
            </a:r>
          </a:p>
          <a:p>
            <a:pPr lvl="1">
              <a:buFontTx/>
              <a:buChar char="-"/>
            </a:pPr>
            <a:r>
              <a:rPr lang="en-US" altLang="zh-TW" dirty="0" smtClean="0"/>
              <a:t>When </a:t>
            </a:r>
            <a:r>
              <a:rPr lang="en-US" altLang="zh-TW" dirty="0"/>
              <a:t>the threshold is </a:t>
            </a:r>
            <a:r>
              <a:rPr lang="en-US" altLang="zh-TW" dirty="0" smtClean="0"/>
              <a:t>above the </a:t>
            </a:r>
            <a:r>
              <a:rPr lang="en-US" altLang="zh-TW" dirty="0"/>
              <a:t>mean, this is the number of times the spread is </a:t>
            </a:r>
            <a:r>
              <a:rPr lang="en-US" altLang="zh-TW" dirty="0" smtClean="0"/>
              <a:t>greater than </a:t>
            </a:r>
            <a:r>
              <a:rPr lang="en-US" altLang="zh-TW" dirty="0"/>
              <a:t>the </a:t>
            </a:r>
            <a:r>
              <a:rPr lang="en-US" altLang="zh-TW" dirty="0" smtClean="0"/>
              <a:t>threshold . Similarly</a:t>
            </a:r>
            <a:r>
              <a:rPr lang="en-US" altLang="zh-TW" dirty="0"/>
              <a:t>, when the threshold is below mean, it is the number of </a:t>
            </a:r>
            <a:r>
              <a:rPr lang="en-US" altLang="zh-TW" dirty="0" smtClean="0"/>
              <a:t>times the </a:t>
            </a:r>
            <a:r>
              <a:rPr lang="en-US" altLang="zh-TW" dirty="0"/>
              <a:t>spread value is below the threshold</a:t>
            </a:r>
            <a:r>
              <a:rPr lang="en-US" altLang="zh-TW" dirty="0" smtClean="0"/>
              <a:t>.</a:t>
            </a:r>
          </a:p>
          <a:p>
            <a:pPr lvl="1">
              <a:buFontTx/>
              <a:buChar char="-"/>
            </a:pPr>
            <a:r>
              <a:rPr lang="en-US" altLang="zh-TW" dirty="0"/>
              <a:t>This count for each threshold level can then be multiplied by the </a:t>
            </a:r>
            <a:r>
              <a:rPr lang="en-US" altLang="zh-TW" dirty="0" smtClean="0"/>
              <a:t>profit value </a:t>
            </a:r>
            <a:r>
              <a:rPr lang="en-US" altLang="zh-TW" dirty="0"/>
              <a:t>corresponding to the threshold level to obtain the </a:t>
            </a:r>
            <a:r>
              <a:rPr lang="en-US" altLang="zh-TW" dirty="0">
                <a:solidFill>
                  <a:schemeClr val="accent2"/>
                </a:solidFill>
              </a:rPr>
              <a:t>raw profit function</a:t>
            </a:r>
            <a:r>
              <a:rPr lang="en-US" altLang="zh-TW" dirty="0" smtClean="0"/>
              <a:t>.</a:t>
            </a:r>
          </a:p>
          <a:p>
            <a:pPr lvl="1">
              <a:buFontTx/>
              <a:buChar char="-"/>
            </a:pPr>
            <a:r>
              <a:rPr lang="en-US" altLang="zh-TW" dirty="0"/>
              <a:t>The underlying spread series is </a:t>
            </a:r>
            <a:r>
              <a:rPr lang="en-US" altLang="zh-TW" dirty="0" smtClean="0"/>
              <a:t>a white </a:t>
            </a:r>
            <a:r>
              <a:rPr lang="en-US" altLang="zh-TW" dirty="0"/>
              <a:t>noise sample with 75 data points.</a:t>
            </a:r>
            <a:endParaRPr lang="en-US" altLang="zh-TW" dirty="0" smtClean="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22</a:t>
            </a:fld>
            <a:endParaRPr lang="zh-TW" altLang="en-US"/>
          </a:p>
        </p:txBody>
      </p:sp>
    </p:spTree>
    <p:extLst>
      <p:ext uri="{BB962C8B-B14F-4D97-AF65-F5344CB8AC3E}">
        <p14:creationId xmlns:p14="http://schemas.microsoft.com/office/powerpoint/2010/main" val="4001774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Nonparametric Approach</a:t>
            </a:r>
            <a:endParaRPr lang="zh-TW" altLang="en-US" dirty="0">
              <a:latin typeface="+mn-lt"/>
            </a:endParaRPr>
          </a:p>
        </p:txBody>
      </p:sp>
      <p:sp>
        <p:nvSpPr>
          <p:cNvPr id="3" name="內容版面配置區 2"/>
          <p:cNvSpPr>
            <a:spLocks noGrp="1"/>
          </p:cNvSpPr>
          <p:nvPr>
            <p:ph idx="1"/>
          </p:nvPr>
        </p:nvSpPr>
        <p:spPr>
          <a:xfrm>
            <a:off x="195072" y="1151906"/>
            <a:ext cx="11728704" cy="5617028"/>
          </a:xfrm>
        </p:spPr>
        <p:txBody>
          <a:bodyPr>
            <a:normAutofit/>
          </a:bodyPr>
          <a:lstStyle/>
          <a:p>
            <a:r>
              <a:rPr lang="en-US" altLang="zh-TW" dirty="0"/>
              <a:t>Figure 8.2a is the plot of the probability estimates from a </a:t>
            </a:r>
            <a:r>
              <a:rPr lang="en-US" altLang="zh-TW" dirty="0" smtClean="0"/>
              <a:t>simple count </a:t>
            </a:r>
            <a:r>
              <a:rPr lang="en-US" altLang="zh-TW" dirty="0"/>
              <a:t>of the number of level crossings.</a:t>
            </a:r>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23</a:t>
            </a:fld>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782" y="2452935"/>
            <a:ext cx="73152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944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Nonparametric Approach</a:t>
            </a:r>
            <a:endParaRPr lang="zh-TW" altLang="en-US" dirty="0">
              <a:latin typeface="+mn-lt"/>
            </a:endParaRPr>
          </a:p>
        </p:txBody>
      </p:sp>
      <p:sp>
        <p:nvSpPr>
          <p:cNvPr id="3" name="內容版面配置區 2"/>
          <p:cNvSpPr>
            <a:spLocks noGrp="1"/>
          </p:cNvSpPr>
          <p:nvPr>
            <p:ph idx="1"/>
          </p:nvPr>
        </p:nvSpPr>
        <p:spPr>
          <a:xfrm>
            <a:off x="195072" y="1151906"/>
            <a:ext cx="11728704" cy="5617028"/>
          </a:xfrm>
        </p:spPr>
        <p:txBody>
          <a:bodyPr>
            <a:normAutofit/>
          </a:bodyPr>
          <a:lstStyle/>
          <a:p>
            <a:r>
              <a:rPr lang="en-US" altLang="zh-TW" dirty="0"/>
              <a:t>Figure 8.2b is the plot of the </a:t>
            </a:r>
            <a:r>
              <a:rPr lang="en-US" altLang="zh-TW" dirty="0" smtClean="0"/>
              <a:t>profit made </a:t>
            </a:r>
            <a:r>
              <a:rPr lang="en-US" altLang="zh-TW" dirty="0"/>
              <a:t>for trading the spread at a particular threshold, which is equal to </a:t>
            </a:r>
            <a:r>
              <a:rPr lang="en-US" altLang="zh-TW" dirty="0" smtClean="0"/>
              <a:t>the threshold </a:t>
            </a:r>
            <a:r>
              <a:rPr lang="en-US" altLang="zh-TW" dirty="0"/>
              <a:t>value itself.</a:t>
            </a:r>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24</a:t>
            </a:fld>
            <a:endParaRPr lang="zh-TW"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854" y="2502787"/>
            <a:ext cx="73533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656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Nonparametric Approach</a:t>
            </a:r>
            <a:endParaRPr lang="zh-TW" altLang="en-US" dirty="0">
              <a:latin typeface="+mn-lt"/>
            </a:endParaRPr>
          </a:p>
        </p:txBody>
      </p:sp>
      <p:sp>
        <p:nvSpPr>
          <p:cNvPr id="3" name="內容版面配置區 2"/>
          <p:cNvSpPr>
            <a:spLocks noGrp="1"/>
          </p:cNvSpPr>
          <p:nvPr>
            <p:ph idx="1"/>
          </p:nvPr>
        </p:nvSpPr>
        <p:spPr>
          <a:xfrm>
            <a:off x="195072" y="1151906"/>
            <a:ext cx="11728704" cy="5617028"/>
          </a:xfrm>
        </p:spPr>
        <p:txBody>
          <a:bodyPr>
            <a:normAutofit/>
          </a:bodyPr>
          <a:lstStyle/>
          <a:p>
            <a:r>
              <a:rPr lang="en-US" altLang="zh-TW" dirty="0"/>
              <a:t>Figure 8.3 is a plot of the raw profit profile for the white noise </a:t>
            </a:r>
            <a:r>
              <a:rPr lang="en-US" altLang="zh-TW" dirty="0" smtClean="0"/>
              <a:t>sample with </a:t>
            </a:r>
            <a:r>
              <a:rPr lang="en-US" altLang="zh-TW" dirty="0"/>
              <a:t>75 data points</a:t>
            </a:r>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25</a:t>
            </a:fld>
            <a:endParaRPr lang="zh-TW" alt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018" y="1815068"/>
            <a:ext cx="5457824" cy="479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371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20625"/>
            <a:ext cx="10515600" cy="1325563"/>
          </a:xfrm>
        </p:spPr>
        <p:txBody>
          <a:bodyPr/>
          <a:lstStyle/>
          <a:p>
            <a:pPr algn="ctr"/>
            <a:r>
              <a:rPr lang="en-US" altLang="zh-TW" dirty="0" smtClean="0">
                <a:latin typeface="+mn-lt"/>
              </a:rPr>
              <a:t>Nonparametric Approach</a:t>
            </a:r>
            <a:endParaRPr lang="zh-TW" altLang="en-US" dirty="0">
              <a:latin typeface="+mn-lt"/>
            </a:endParaRPr>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26</a:t>
            </a:fld>
            <a:endParaRPr lang="zh-TW"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066" y="704656"/>
            <a:ext cx="4993705" cy="2451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066" y="2191701"/>
            <a:ext cx="4993705" cy="2451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5316" y="3740734"/>
            <a:ext cx="5041205" cy="292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917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Nonparametric Approach</a:t>
            </a:r>
            <a:endParaRPr lang="zh-TW" altLang="en-US" dirty="0">
              <a:latin typeface="+mn-lt"/>
            </a:endParaRPr>
          </a:p>
        </p:txBody>
      </p:sp>
      <p:sp>
        <p:nvSpPr>
          <p:cNvPr id="3" name="內容版面配置區 2"/>
          <p:cNvSpPr>
            <a:spLocks noGrp="1"/>
          </p:cNvSpPr>
          <p:nvPr>
            <p:ph idx="1"/>
          </p:nvPr>
        </p:nvSpPr>
        <p:spPr>
          <a:xfrm>
            <a:off x="171322" y="1092530"/>
            <a:ext cx="11728704" cy="5628903"/>
          </a:xfrm>
        </p:spPr>
        <p:txBody>
          <a:bodyPr>
            <a:normAutofit/>
          </a:bodyPr>
          <a:lstStyle/>
          <a:p>
            <a:r>
              <a:rPr lang="en-US" altLang="zh-TW" dirty="0" smtClean="0"/>
              <a:t>From </a:t>
            </a:r>
            <a:r>
              <a:rPr lang="en-US" altLang="zh-TW" dirty="0"/>
              <a:t>Figure 8.3 , it could be rather confusing to </a:t>
            </a:r>
            <a:r>
              <a:rPr lang="en-US" altLang="zh-TW" dirty="0" smtClean="0"/>
              <a:t>arrive at </a:t>
            </a:r>
            <a:r>
              <a:rPr lang="en-US" altLang="zh-TW" dirty="0"/>
              <a:t>any meaningful conclusion on where exactly the thresholds must be placed</a:t>
            </a:r>
            <a:r>
              <a:rPr lang="en-US" altLang="zh-TW" dirty="0" smtClean="0"/>
              <a:t>.(Which level make profit maximum?)</a:t>
            </a:r>
          </a:p>
          <a:p>
            <a:r>
              <a:rPr lang="en-US" altLang="zh-TW" dirty="0"/>
              <a:t>Let us now attempt to explain the reason why we obtain such a noisy estimate</a:t>
            </a:r>
          </a:p>
          <a:p>
            <a:pPr marL="0" indent="0">
              <a:buNone/>
            </a:pPr>
            <a:r>
              <a:rPr lang="en-US" altLang="zh-TW" dirty="0" smtClean="0"/>
              <a:t>   for </a:t>
            </a:r>
            <a:r>
              <a:rPr lang="en-US" altLang="zh-TW" dirty="0"/>
              <a:t>the profit profile</a:t>
            </a:r>
            <a:r>
              <a:rPr lang="en-US" altLang="zh-TW" dirty="0" smtClean="0"/>
              <a:t>.</a:t>
            </a:r>
          </a:p>
          <a:p>
            <a:pPr lvl="1">
              <a:buFontTx/>
              <a:buChar char="-"/>
            </a:pPr>
            <a:r>
              <a:rPr lang="en-US" altLang="zh-TW" dirty="0" smtClean="0"/>
              <a:t>Small sample size</a:t>
            </a:r>
          </a:p>
          <a:p>
            <a:pPr lvl="1">
              <a:buFontTx/>
              <a:buChar char="-"/>
            </a:pPr>
            <a:r>
              <a:rPr lang="en-US" altLang="zh-TW" dirty="0" smtClean="0"/>
              <a:t>Discrete level</a:t>
            </a:r>
          </a:p>
          <a:p>
            <a:pPr lvl="1">
              <a:buFontTx/>
              <a:buChar char="-"/>
            </a:pPr>
            <a:r>
              <a:rPr lang="en-US" altLang="zh-TW" dirty="0" smtClean="0"/>
              <a:t>We </a:t>
            </a:r>
            <a:r>
              <a:rPr lang="en-US" altLang="zh-TW" dirty="0"/>
              <a:t>expect Figure 8.2a to be </a:t>
            </a:r>
            <a:r>
              <a:rPr lang="en-US" altLang="zh-TW" dirty="0">
                <a:solidFill>
                  <a:schemeClr val="accent2"/>
                </a:solidFill>
              </a:rPr>
              <a:t>monotonically decreasing </a:t>
            </a:r>
            <a:r>
              <a:rPr lang="en-US" altLang="zh-TW" dirty="0"/>
              <a:t>in </a:t>
            </a:r>
            <a:r>
              <a:rPr lang="en-US" altLang="zh-TW" dirty="0" smtClean="0"/>
              <a:t>reality.(But it seem not)</a:t>
            </a:r>
          </a:p>
          <a:p>
            <a:pPr marL="0" indent="0">
              <a:buNone/>
            </a:pPr>
            <a:r>
              <a:rPr lang="en-US" altLang="zh-TW" dirty="0"/>
              <a:t>We shall term this the </a:t>
            </a:r>
            <a:r>
              <a:rPr lang="en-US" altLang="zh-TW" dirty="0" smtClean="0"/>
              <a:t>“discretization effect”.</a:t>
            </a:r>
          </a:p>
          <a:p>
            <a:r>
              <a:rPr lang="en-US" altLang="zh-TW" dirty="0"/>
              <a:t>To obtain a </a:t>
            </a:r>
            <a:r>
              <a:rPr lang="en-US" altLang="zh-TW" dirty="0" smtClean="0"/>
              <a:t>frequency count </a:t>
            </a:r>
            <a:r>
              <a:rPr lang="en-US" altLang="zh-TW" dirty="0"/>
              <a:t>that is monotonically decreasing, we would need to correct for </a:t>
            </a:r>
            <a:r>
              <a:rPr lang="en-US" altLang="zh-TW" dirty="0" smtClean="0"/>
              <a:t>this discretization </a:t>
            </a:r>
            <a:r>
              <a:rPr lang="en-US" altLang="zh-TW" dirty="0"/>
              <a:t>effect.</a:t>
            </a:r>
            <a:endParaRPr lang="en-US" altLang="zh-TW" dirty="0" smtClean="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27</a:t>
            </a:fld>
            <a:endParaRPr lang="zh-TW" altLang="en-US"/>
          </a:p>
        </p:txBody>
      </p:sp>
    </p:spTree>
    <p:extLst>
      <p:ext uri="{BB962C8B-B14F-4D97-AF65-F5344CB8AC3E}">
        <p14:creationId xmlns:p14="http://schemas.microsoft.com/office/powerpoint/2010/main" val="11492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593" y="867425"/>
            <a:ext cx="6228235" cy="584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Nonparametric Approach</a:t>
            </a:r>
            <a:endParaRPr lang="zh-TW" altLang="en-US" dirty="0">
              <a:latin typeface="+mn-lt"/>
            </a:endParaRPr>
          </a:p>
        </p:txBody>
      </p:sp>
      <p:sp>
        <p:nvSpPr>
          <p:cNvPr id="3" name="內容版面配置區 2"/>
          <p:cNvSpPr>
            <a:spLocks noGrp="1"/>
          </p:cNvSpPr>
          <p:nvPr>
            <p:ph idx="1"/>
          </p:nvPr>
        </p:nvSpPr>
        <p:spPr>
          <a:xfrm>
            <a:off x="171322" y="1092530"/>
            <a:ext cx="11728704" cy="5628903"/>
          </a:xfrm>
        </p:spPr>
        <p:txBody>
          <a:bodyPr>
            <a:normAutofit/>
          </a:bodyPr>
          <a:lstStyle/>
          <a:p>
            <a:r>
              <a:rPr lang="en-US" altLang="zh-TW" dirty="0"/>
              <a:t>We can correct for the discretization </a:t>
            </a:r>
            <a:endParaRPr lang="en-US" altLang="zh-TW" dirty="0" smtClean="0"/>
          </a:p>
          <a:p>
            <a:pPr marL="0" indent="0">
              <a:buNone/>
            </a:pPr>
            <a:r>
              <a:rPr lang="en-US" altLang="zh-TW" dirty="0"/>
              <a:t> </a:t>
            </a:r>
            <a:r>
              <a:rPr lang="en-US" altLang="zh-TW" dirty="0" smtClean="0"/>
              <a:t>  effect </a:t>
            </a:r>
            <a:r>
              <a:rPr lang="en-US" altLang="zh-TW" dirty="0"/>
              <a:t>and </a:t>
            </a:r>
            <a:r>
              <a:rPr lang="en-US" altLang="zh-TW" dirty="0" smtClean="0"/>
              <a:t>ensure a </a:t>
            </a:r>
            <a:r>
              <a:rPr lang="en-US" altLang="zh-TW" dirty="0"/>
              <a:t>monotonically </a:t>
            </a:r>
            <a:endParaRPr lang="en-US" altLang="zh-TW" dirty="0" smtClean="0"/>
          </a:p>
          <a:p>
            <a:pPr marL="0" indent="0">
              <a:buNone/>
            </a:pPr>
            <a:r>
              <a:rPr lang="en-US" altLang="zh-TW" dirty="0"/>
              <a:t> </a:t>
            </a:r>
            <a:r>
              <a:rPr lang="en-US" altLang="zh-TW" dirty="0" smtClean="0"/>
              <a:t>  decreasing </a:t>
            </a:r>
            <a:r>
              <a:rPr lang="en-US" altLang="zh-TW" dirty="0"/>
              <a:t>function by performing a </a:t>
            </a:r>
            <a:endParaRPr lang="en-US" altLang="zh-TW" dirty="0" smtClean="0"/>
          </a:p>
          <a:p>
            <a:pPr marL="0" indent="0">
              <a:buNone/>
            </a:pPr>
            <a:r>
              <a:rPr lang="en-US" altLang="zh-TW" dirty="0"/>
              <a:t> </a:t>
            </a:r>
            <a:r>
              <a:rPr lang="en-US" altLang="zh-TW" dirty="0" smtClean="0"/>
              <a:t>  simple </a:t>
            </a:r>
            <a:r>
              <a:rPr lang="en-US" altLang="zh-TW" dirty="0"/>
              <a:t>linear </a:t>
            </a:r>
            <a:r>
              <a:rPr lang="en-US" altLang="zh-TW" dirty="0" smtClean="0"/>
              <a:t>interpolation between </a:t>
            </a:r>
          </a:p>
          <a:p>
            <a:pPr marL="0" indent="0">
              <a:buNone/>
            </a:pPr>
            <a:r>
              <a:rPr lang="en-US" altLang="zh-TW" dirty="0"/>
              <a:t> </a:t>
            </a:r>
            <a:r>
              <a:rPr lang="en-US" altLang="zh-TW" dirty="0" smtClean="0"/>
              <a:t>  the </a:t>
            </a:r>
            <a:r>
              <a:rPr lang="en-US" altLang="zh-TW" dirty="0"/>
              <a:t>points constituting the two </a:t>
            </a:r>
            <a:r>
              <a:rPr lang="en-US" altLang="zh-TW" dirty="0" smtClean="0"/>
              <a:t>levels</a:t>
            </a:r>
          </a:p>
          <a:p>
            <a:pPr marL="0" indent="0">
              <a:buNone/>
            </a:pPr>
            <a:r>
              <a:rPr lang="en-US" altLang="zh-TW" dirty="0"/>
              <a:t> </a:t>
            </a:r>
            <a:r>
              <a:rPr lang="en-US" altLang="zh-TW" dirty="0" smtClean="0"/>
              <a:t>  </a:t>
            </a:r>
            <a:r>
              <a:rPr lang="en-US" altLang="zh-TW" dirty="0"/>
              <a:t>in the step function</a:t>
            </a:r>
            <a:r>
              <a:rPr lang="en-US" altLang="zh-TW" dirty="0" smtClean="0"/>
              <a:t>.</a:t>
            </a:r>
          </a:p>
          <a:p>
            <a:r>
              <a:rPr lang="en-US" altLang="zh-TW" dirty="0"/>
              <a:t>The solution we propose to </a:t>
            </a:r>
            <a:endParaRPr lang="en-US" altLang="zh-TW" dirty="0" smtClean="0"/>
          </a:p>
          <a:p>
            <a:pPr marL="0" indent="0">
              <a:buNone/>
            </a:pPr>
            <a:r>
              <a:rPr lang="en-US" altLang="zh-TW" dirty="0" smtClean="0"/>
              <a:t>   overcome </a:t>
            </a:r>
            <a:r>
              <a:rPr lang="en-US" altLang="zh-TW" dirty="0"/>
              <a:t>this is </a:t>
            </a:r>
            <a:r>
              <a:rPr lang="en-US" altLang="zh-TW" dirty="0" smtClean="0"/>
              <a:t>widely</a:t>
            </a:r>
          </a:p>
          <a:p>
            <a:pPr marL="0" indent="0">
              <a:buNone/>
            </a:pPr>
            <a:r>
              <a:rPr lang="en-US" altLang="zh-TW" dirty="0"/>
              <a:t>   known as regularization.</a:t>
            </a:r>
            <a:endParaRPr lang="en-US" altLang="zh-TW" dirty="0" smtClean="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28</a:t>
            </a:fld>
            <a:endParaRPr lang="zh-TW" altLang="en-US"/>
          </a:p>
        </p:txBody>
      </p:sp>
    </p:spTree>
    <p:extLst>
      <p:ext uri="{BB962C8B-B14F-4D97-AF65-F5344CB8AC3E}">
        <p14:creationId xmlns:p14="http://schemas.microsoft.com/office/powerpoint/2010/main" val="630677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Regularization</a:t>
            </a:r>
            <a:endParaRPr lang="zh-TW" altLang="en-US" dirty="0">
              <a:latin typeface="+mn-lt"/>
            </a:endParaRPr>
          </a:p>
        </p:txBody>
      </p:sp>
      <p:sp>
        <p:nvSpPr>
          <p:cNvPr id="3" name="內容版面配置區 2"/>
          <p:cNvSpPr>
            <a:spLocks noGrp="1"/>
          </p:cNvSpPr>
          <p:nvPr>
            <p:ph idx="1"/>
          </p:nvPr>
        </p:nvSpPr>
        <p:spPr>
          <a:xfrm>
            <a:off x="171322" y="1092530"/>
            <a:ext cx="11728704" cy="5628903"/>
          </a:xfrm>
        </p:spPr>
        <p:txBody>
          <a:bodyPr>
            <a:normAutofit lnSpcReduction="10000"/>
          </a:bodyPr>
          <a:lstStyle/>
          <a:p>
            <a:r>
              <a:rPr lang="en-US" altLang="zh-TW" dirty="0"/>
              <a:t>The fundamental idea in regularization </a:t>
            </a:r>
            <a:r>
              <a:rPr lang="en-US" altLang="zh-TW" dirty="0" smtClean="0"/>
              <a:t>is that </a:t>
            </a:r>
            <a:r>
              <a:rPr lang="en-US" altLang="zh-TW" dirty="0"/>
              <a:t>of two cost measures</a:t>
            </a:r>
            <a:r>
              <a:rPr lang="en-US" altLang="zh-TW" dirty="0" smtClean="0"/>
              <a:t>.</a:t>
            </a:r>
          </a:p>
          <a:p>
            <a:pPr lvl="1">
              <a:buFontTx/>
              <a:buChar char="-"/>
            </a:pPr>
            <a:r>
              <a:rPr lang="en-US" altLang="zh-TW" dirty="0" smtClean="0"/>
              <a:t>The </a:t>
            </a:r>
            <a:r>
              <a:rPr lang="en-US" altLang="zh-TW" dirty="0"/>
              <a:t>first cost measure quantifies the degree </a:t>
            </a:r>
            <a:r>
              <a:rPr lang="en-US" altLang="zh-TW" dirty="0" smtClean="0"/>
              <a:t>of agreement </a:t>
            </a:r>
            <a:r>
              <a:rPr lang="en-US" altLang="zh-TW" dirty="0"/>
              <a:t>of the computed function to </a:t>
            </a:r>
            <a:endParaRPr lang="en-US" altLang="zh-TW" dirty="0" smtClean="0"/>
          </a:p>
          <a:p>
            <a:pPr marL="457200" lvl="1" indent="0">
              <a:buNone/>
            </a:pPr>
            <a:r>
              <a:rPr lang="en-US" altLang="zh-TW" dirty="0" smtClean="0"/>
              <a:t>    the </a:t>
            </a:r>
            <a:r>
              <a:rPr lang="en-US" altLang="zh-TW" dirty="0"/>
              <a:t>given data. </a:t>
            </a:r>
            <a:endParaRPr lang="en-US" altLang="zh-TW" dirty="0" smtClean="0"/>
          </a:p>
          <a:p>
            <a:pPr lvl="1">
              <a:buFontTx/>
              <a:buChar char="-"/>
            </a:pPr>
            <a:r>
              <a:rPr lang="en-US" altLang="zh-TW" dirty="0" smtClean="0"/>
              <a:t>The </a:t>
            </a:r>
            <a:r>
              <a:rPr lang="en-US" altLang="zh-TW" dirty="0"/>
              <a:t>second </a:t>
            </a:r>
            <a:r>
              <a:rPr lang="en-US" altLang="zh-TW" dirty="0" smtClean="0"/>
              <a:t>cost measure </a:t>
            </a:r>
            <a:r>
              <a:rPr lang="en-US" altLang="zh-TW" dirty="0"/>
              <a:t>quantifies the deviation from a known property </a:t>
            </a:r>
            <a:r>
              <a:rPr lang="en-US" altLang="zh-TW" dirty="0" smtClean="0"/>
              <a:t> of  </a:t>
            </a:r>
            <a:r>
              <a:rPr lang="en-US" altLang="zh-TW" dirty="0"/>
              <a:t>the </a:t>
            </a:r>
            <a:endParaRPr lang="en-US" altLang="zh-TW" dirty="0" smtClean="0"/>
          </a:p>
          <a:p>
            <a:pPr marL="457200" lvl="1" indent="0">
              <a:buNone/>
            </a:pPr>
            <a:r>
              <a:rPr lang="en-US" altLang="zh-TW" dirty="0" smtClean="0"/>
              <a:t>    function </a:t>
            </a:r>
            <a:r>
              <a:rPr lang="en-US" altLang="zh-TW" smtClean="0"/>
              <a:t>like</a:t>
            </a:r>
            <a:r>
              <a:rPr lang="en-US" altLang="zh-TW"/>
              <a:t>.(degree of smoothness </a:t>
            </a:r>
            <a:r>
              <a:rPr lang="en-US" altLang="zh-TW" smtClean="0"/>
              <a:t>)</a:t>
            </a:r>
            <a:endParaRPr lang="en-US" altLang="zh-TW" dirty="0" smtClean="0"/>
          </a:p>
          <a:p>
            <a:pPr lvl="1">
              <a:buFontTx/>
              <a:buChar char="-"/>
            </a:pPr>
            <a:r>
              <a:rPr lang="en-US" altLang="zh-TW" dirty="0" smtClean="0"/>
              <a:t>If we </a:t>
            </a:r>
            <a:r>
              <a:rPr lang="en-US" altLang="zh-TW" dirty="0"/>
              <a:t>decide to fit the functional form very closely to the data, then we </a:t>
            </a:r>
            <a:r>
              <a:rPr lang="en-US" altLang="zh-TW" dirty="0" smtClean="0"/>
              <a:t>may have </a:t>
            </a:r>
            <a:r>
              <a:rPr lang="en-US" altLang="zh-TW" dirty="0"/>
              <a:t>to give </a:t>
            </a:r>
            <a:endParaRPr lang="en-US" altLang="zh-TW" dirty="0" smtClean="0"/>
          </a:p>
          <a:p>
            <a:pPr marL="457200" lvl="1" indent="0">
              <a:buNone/>
            </a:pPr>
            <a:r>
              <a:rPr lang="en-US" altLang="zh-TW" dirty="0" smtClean="0"/>
              <a:t>   some </a:t>
            </a:r>
            <a:r>
              <a:rPr lang="en-US" altLang="zh-TW" dirty="0"/>
              <a:t>slack on the degree of smoothness of the data</a:t>
            </a:r>
            <a:r>
              <a:rPr lang="en-US" altLang="zh-TW" dirty="0" smtClean="0"/>
              <a:t>.</a:t>
            </a:r>
          </a:p>
          <a:p>
            <a:pPr lvl="1">
              <a:buFontTx/>
              <a:buChar char="-"/>
            </a:pPr>
            <a:r>
              <a:rPr lang="en-US" altLang="zh-TW" dirty="0" smtClean="0"/>
              <a:t>if </a:t>
            </a:r>
            <a:r>
              <a:rPr lang="en-US" altLang="zh-TW" dirty="0"/>
              <a:t>we adhere strongly to the notion that the function is smooth, we may </a:t>
            </a:r>
            <a:r>
              <a:rPr lang="en-US" altLang="zh-TW" dirty="0" smtClean="0"/>
              <a:t>have to </a:t>
            </a:r>
            <a:r>
              <a:rPr lang="en-US" altLang="zh-TW" dirty="0"/>
              <a:t>sacrifice </a:t>
            </a:r>
            <a:r>
              <a:rPr lang="en-US" altLang="zh-TW" dirty="0" smtClean="0"/>
              <a:t>on </a:t>
            </a:r>
            <a:r>
              <a:rPr lang="en-US" altLang="zh-TW" dirty="0"/>
              <a:t>the agreement of the function to the data. </a:t>
            </a:r>
            <a:endParaRPr lang="en-US" altLang="zh-TW" dirty="0" smtClean="0"/>
          </a:p>
          <a:p>
            <a:pPr marL="457200" lvl="1" indent="0">
              <a:buNone/>
            </a:pPr>
            <a:r>
              <a:rPr lang="en-US" altLang="zh-TW" dirty="0"/>
              <a:t>The choice of </a:t>
            </a:r>
            <a:r>
              <a:rPr lang="en-US" altLang="zh-TW" dirty="0" smtClean="0"/>
              <a:t>the function </a:t>
            </a:r>
            <a:r>
              <a:rPr lang="en-US" altLang="zh-TW" dirty="0"/>
              <a:t>therefore involves a delicate balancing act between the two </a:t>
            </a:r>
            <a:r>
              <a:rPr lang="en-US" altLang="zh-TW" dirty="0" smtClean="0"/>
              <a:t>cost measures.</a:t>
            </a:r>
          </a:p>
          <a:p>
            <a:r>
              <a:rPr lang="en-US" altLang="zh-TW" dirty="0"/>
              <a:t>If the cost measure is the sum of the squared difference </a:t>
            </a:r>
            <a:r>
              <a:rPr lang="en-US" altLang="zh-TW" dirty="0" smtClean="0"/>
              <a:t>between adjacent </a:t>
            </a:r>
            <a:r>
              <a:rPr lang="en-US" altLang="zh-TW" dirty="0"/>
              <a:t>points in the estimated function, then it is called </a:t>
            </a:r>
            <a:r>
              <a:rPr lang="en-US" altLang="zh-TW" dirty="0" err="1"/>
              <a:t>Tikhonov</a:t>
            </a:r>
            <a:r>
              <a:rPr lang="en-US" altLang="zh-TW" dirty="0"/>
              <a:t>-Miller</a:t>
            </a:r>
          </a:p>
          <a:p>
            <a:pPr marL="0" indent="0">
              <a:buNone/>
            </a:pPr>
            <a:r>
              <a:rPr lang="en-US" altLang="zh-TW" dirty="0" smtClean="0"/>
              <a:t>   regularization</a:t>
            </a:r>
            <a:r>
              <a:rPr lang="en-US" altLang="zh-TW" dirty="0"/>
              <a:t>.</a:t>
            </a:r>
            <a:endParaRPr lang="en-US" altLang="zh-TW" dirty="0" smtClean="0"/>
          </a:p>
          <a:p>
            <a:pPr marL="457200" lvl="1" indent="0">
              <a:buNone/>
            </a:pPr>
            <a:endParaRPr lang="en-US" altLang="zh-TW" dirty="0" smtClean="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29</a:t>
            </a:fld>
            <a:endParaRPr lang="zh-TW" altLang="en-US"/>
          </a:p>
        </p:txBody>
      </p:sp>
    </p:spTree>
    <p:extLst>
      <p:ext uri="{BB962C8B-B14F-4D97-AF65-F5344CB8AC3E}">
        <p14:creationId xmlns:p14="http://schemas.microsoft.com/office/powerpoint/2010/main" val="4115486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531916" y="914259"/>
            <a:ext cx="2125684" cy="646331"/>
          </a:xfrm>
          <a:prstGeom prst="rect">
            <a:avLst/>
          </a:prstGeom>
          <a:noFill/>
          <a:ln>
            <a:solidFill>
              <a:schemeClr val="tx1"/>
            </a:solidFill>
          </a:ln>
        </p:spPr>
        <p:txBody>
          <a:bodyPr wrap="square" rtlCol="0">
            <a:spAutoFit/>
          </a:bodyPr>
          <a:lstStyle/>
          <a:p>
            <a:pPr algn="ctr"/>
            <a:r>
              <a:rPr lang="zh-TW" altLang="en-US" sz="3600" b="1" dirty="0" smtClean="0"/>
              <a:t>挑選股票</a:t>
            </a:r>
            <a:endParaRPr lang="zh-TW" altLang="en-US" sz="3600" b="1" dirty="0"/>
          </a:p>
        </p:txBody>
      </p:sp>
      <p:sp>
        <p:nvSpPr>
          <p:cNvPr id="3" name="文字方塊 2"/>
          <p:cNvSpPr txBox="1"/>
          <p:nvPr/>
        </p:nvSpPr>
        <p:spPr>
          <a:xfrm>
            <a:off x="2119772" y="2943514"/>
            <a:ext cx="3111339" cy="646331"/>
          </a:xfrm>
          <a:prstGeom prst="rect">
            <a:avLst/>
          </a:prstGeom>
          <a:noFill/>
          <a:ln>
            <a:solidFill>
              <a:schemeClr val="tx1"/>
            </a:solidFill>
          </a:ln>
        </p:spPr>
        <p:txBody>
          <a:bodyPr wrap="square" rtlCol="0">
            <a:spAutoFit/>
          </a:bodyPr>
          <a:lstStyle/>
          <a:p>
            <a:pPr algn="ctr"/>
            <a:r>
              <a:rPr lang="zh-TW" altLang="en-US" sz="3600" b="1" dirty="0" smtClean="0"/>
              <a:t>交易能力測試</a:t>
            </a:r>
            <a:endParaRPr lang="zh-TW" altLang="en-US" sz="3600" b="1" dirty="0"/>
          </a:p>
        </p:txBody>
      </p:sp>
      <p:sp>
        <p:nvSpPr>
          <p:cNvPr id="4" name="文字方塊 3"/>
          <p:cNvSpPr txBox="1"/>
          <p:nvPr/>
        </p:nvSpPr>
        <p:spPr>
          <a:xfrm>
            <a:off x="3501253" y="5010526"/>
            <a:ext cx="3433950" cy="646331"/>
          </a:xfrm>
          <a:prstGeom prst="rect">
            <a:avLst/>
          </a:prstGeom>
          <a:noFill/>
          <a:ln>
            <a:solidFill>
              <a:schemeClr val="tx1"/>
            </a:solidFill>
          </a:ln>
        </p:spPr>
        <p:txBody>
          <a:bodyPr wrap="square" rtlCol="0">
            <a:spAutoFit/>
          </a:bodyPr>
          <a:lstStyle/>
          <a:p>
            <a:pPr algn="ctr"/>
            <a:r>
              <a:rPr lang="zh-TW" altLang="en-US" sz="3600" b="1" dirty="0" smtClean="0"/>
              <a:t>門檻值通道設定</a:t>
            </a:r>
            <a:endParaRPr lang="zh-TW" altLang="en-US" sz="3600" b="1" dirty="0"/>
          </a:p>
        </p:txBody>
      </p:sp>
      <p:cxnSp>
        <p:nvCxnSpPr>
          <p:cNvPr id="6" name="直線單箭頭接點 5"/>
          <p:cNvCxnSpPr>
            <a:stCxn id="2" idx="2"/>
          </p:cNvCxnSpPr>
          <p:nvPr/>
        </p:nvCxnSpPr>
        <p:spPr>
          <a:xfrm>
            <a:off x="2594758" y="1560590"/>
            <a:ext cx="872837" cy="13829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a:stCxn id="3" idx="2"/>
          </p:cNvCxnSpPr>
          <p:nvPr/>
        </p:nvCxnSpPr>
        <p:spPr>
          <a:xfrm>
            <a:off x="3675442" y="3589845"/>
            <a:ext cx="967810" cy="14206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接點 11"/>
          <p:cNvCxnSpPr>
            <a:stCxn id="2" idx="3"/>
          </p:cNvCxnSpPr>
          <p:nvPr/>
        </p:nvCxnSpPr>
        <p:spPr>
          <a:xfrm flipV="1">
            <a:off x="3657600" y="914259"/>
            <a:ext cx="712519" cy="323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370119" y="712519"/>
            <a:ext cx="1430482" cy="369332"/>
          </a:xfrm>
          <a:prstGeom prst="rect">
            <a:avLst/>
          </a:prstGeom>
          <a:noFill/>
        </p:spPr>
        <p:txBody>
          <a:bodyPr wrap="square" rtlCol="0">
            <a:spAutoFit/>
          </a:bodyPr>
          <a:lstStyle/>
          <a:p>
            <a:r>
              <a:rPr lang="zh-TW" altLang="en-US" dirty="0" smtClean="0"/>
              <a:t>個股相關性</a:t>
            </a:r>
            <a:endParaRPr lang="zh-TW" altLang="en-US" dirty="0"/>
          </a:p>
        </p:txBody>
      </p:sp>
      <p:cxnSp>
        <p:nvCxnSpPr>
          <p:cNvPr id="15" name="直線接點 14"/>
          <p:cNvCxnSpPr>
            <a:stCxn id="2" idx="3"/>
          </p:cNvCxnSpPr>
          <p:nvPr/>
        </p:nvCxnSpPr>
        <p:spPr>
          <a:xfrm flipV="1">
            <a:off x="3657600" y="1237424"/>
            <a:ext cx="71251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370119" y="1052759"/>
            <a:ext cx="1430482" cy="369332"/>
          </a:xfrm>
          <a:prstGeom prst="rect">
            <a:avLst/>
          </a:prstGeom>
          <a:noFill/>
        </p:spPr>
        <p:txBody>
          <a:bodyPr wrap="square" rtlCol="0">
            <a:spAutoFit/>
          </a:bodyPr>
          <a:lstStyle/>
          <a:p>
            <a:r>
              <a:rPr lang="zh-TW" altLang="en-US" dirty="0" smtClean="0"/>
              <a:t>共整合測試</a:t>
            </a:r>
            <a:endParaRPr lang="zh-TW" altLang="en-US" dirty="0"/>
          </a:p>
        </p:txBody>
      </p:sp>
      <p:cxnSp>
        <p:nvCxnSpPr>
          <p:cNvPr id="18" name="直線接點 17"/>
          <p:cNvCxnSpPr>
            <a:stCxn id="2" idx="3"/>
          </p:cNvCxnSpPr>
          <p:nvPr/>
        </p:nvCxnSpPr>
        <p:spPr>
          <a:xfrm>
            <a:off x="3657600" y="1237425"/>
            <a:ext cx="712519" cy="323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4375810" y="1375924"/>
            <a:ext cx="1900052" cy="369332"/>
          </a:xfrm>
          <a:prstGeom prst="rect">
            <a:avLst/>
          </a:prstGeom>
          <a:noFill/>
        </p:spPr>
        <p:txBody>
          <a:bodyPr wrap="square" rtlCol="0">
            <a:spAutoFit/>
          </a:bodyPr>
          <a:lstStyle/>
          <a:p>
            <a:r>
              <a:rPr lang="zh-TW" altLang="en-US" smtClean="0"/>
              <a:t>高流動性</a:t>
            </a:r>
            <a:r>
              <a:rPr lang="en-US" altLang="zh-TW" dirty="0" smtClean="0"/>
              <a:t>(50ETF)</a:t>
            </a:r>
            <a:endParaRPr lang="zh-TW" altLang="en-US" dirty="0"/>
          </a:p>
        </p:txBody>
      </p:sp>
      <p:cxnSp>
        <p:nvCxnSpPr>
          <p:cNvPr id="21" name="直線接點 20"/>
          <p:cNvCxnSpPr>
            <a:stCxn id="3" idx="3"/>
            <a:endCxn id="22" idx="1"/>
          </p:cNvCxnSpPr>
          <p:nvPr/>
        </p:nvCxnSpPr>
        <p:spPr>
          <a:xfrm flipV="1">
            <a:off x="5231111" y="2921627"/>
            <a:ext cx="611576" cy="345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5842687" y="2736961"/>
            <a:ext cx="1430482" cy="369332"/>
          </a:xfrm>
          <a:prstGeom prst="rect">
            <a:avLst/>
          </a:prstGeom>
          <a:noFill/>
        </p:spPr>
        <p:txBody>
          <a:bodyPr wrap="square" rtlCol="0">
            <a:spAutoFit/>
          </a:bodyPr>
          <a:lstStyle/>
          <a:p>
            <a:r>
              <a:rPr lang="zh-TW" altLang="en-US" dirty="0" smtClean="0"/>
              <a:t>均值恢復</a:t>
            </a:r>
            <a:endParaRPr lang="zh-TW" altLang="en-US" dirty="0"/>
          </a:p>
        </p:txBody>
      </p:sp>
      <p:cxnSp>
        <p:nvCxnSpPr>
          <p:cNvPr id="24" name="直線接點 23"/>
          <p:cNvCxnSpPr>
            <a:stCxn id="3" idx="3"/>
            <a:endCxn id="25" idx="1"/>
          </p:cNvCxnSpPr>
          <p:nvPr/>
        </p:nvCxnSpPr>
        <p:spPr>
          <a:xfrm flipV="1">
            <a:off x="5231111" y="3266679"/>
            <a:ext cx="61157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5842686" y="3082013"/>
            <a:ext cx="3526972" cy="369332"/>
          </a:xfrm>
          <a:prstGeom prst="rect">
            <a:avLst/>
          </a:prstGeom>
          <a:noFill/>
        </p:spPr>
        <p:txBody>
          <a:bodyPr wrap="square" rtlCol="0">
            <a:spAutoFit/>
          </a:bodyPr>
          <a:lstStyle/>
          <a:p>
            <a:r>
              <a:rPr lang="zh-TW" altLang="en-US" dirty="0" smtClean="0"/>
              <a:t>高頻過零率</a:t>
            </a:r>
            <a:r>
              <a:rPr lang="en-US" altLang="zh-TW" dirty="0" smtClean="0"/>
              <a:t>(</a:t>
            </a:r>
            <a:r>
              <a:rPr lang="zh-TW" altLang="en-US" dirty="0" smtClean="0"/>
              <a:t>以拔靴法取樣檢測</a:t>
            </a:r>
            <a:r>
              <a:rPr lang="en-US" altLang="zh-TW" dirty="0" smtClean="0"/>
              <a:t>)</a:t>
            </a:r>
            <a:endParaRPr lang="zh-TW" altLang="en-US" dirty="0"/>
          </a:p>
        </p:txBody>
      </p:sp>
      <p:cxnSp>
        <p:nvCxnSpPr>
          <p:cNvPr id="27" name="直線接點 26"/>
          <p:cNvCxnSpPr>
            <a:stCxn id="3" idx="3"/>
            <a:endCxn id="28" idx="1"/>
          </p:cNvCxnSpPr>
          <p:nvPr/>
        </p:nvCxnSpPr>
        <p:spPr>
          <a:xfrm>
            <a:off x="5231111" y="3266680"/>
            <a:ext cx="611575" cy="323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文字方塊 27"/>
          <p:cNvSpPr txBox="1"/>
          <p:nvPr/>
        </p:nvSpPr>
        <p:spPr>
          <a:xfrm>
            <a:off x="5842686" y="3405179"/>
            <a:ext cx="2161309" cy="369332"/>
          </a:xfrm>
          <a:prstGeom prst="rect">
            <a:avLst/>
          </a:prstGeom>
          <a:noFill/>
        </p:spPr>
        <p:txBody>
          <a:bodyPr wrap="square" rtlCol="0">
            <a:spAutoFit/>
          </a:bodyPr>
          <a:lstStyle/>
          <a:p>
            <a:r>
              <a:rPr lang="zh-TW" altLang="en-US" dirty="0" smtClean="0"/>
              <a:t>殘差序列應為定態</a:t>
            </a:r>
            <a:endParaRPr lang="zh-TW" altLang="en-US" dirty="0"/>
          </a:p>
        </p:txBody>
      </p:sp>
      <p:cxnSp>
        <p:nvCxnSpPr>
          <p:cNvPr id="34" name="直線接點 33"/>
          <p:cNvCxnSpPr>
            <a:stCxn id="4" idx="3"/>
          </p:cNvCxnSpPr>
          <p:nvPr/>
        </p:nvCxnSpPr>
        <p:spPr>
          <a:xfrm flipV="1">
            <a:off x="6935203" y="4892634"/>
            <a:ext cx="546252" cy="441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接點 36"/>
          <p:cNvCxnSpPr>
            <a:stCxn id="4" idx="3"/>
          </p:cNvCxnSpPr>
          <p:nvPr/>
        </p:nvCxnSpPr>
        <p:spPr>
          <a:xfrm>
            <a:off x="6935203" y="5333692"/>
            <a:ext cx="546252"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文字方塊 38"/>
          <p:cNvSpPr txBox="1"/>
          <p:nvPr/>
        </p:nvSpPr>
        <p:spPr>
          <a:xfrm>
            <a:off x="7481453" y="4707968"/>
            <a:ext cx="4085113" cy="646331"/>
          </a:xfrm>
          <a:prstGeom prst="rect">
            <a:avLst/>
          </a:prstGeom>
          <a:noFill/>
        </p:spPr>
        <p:txBody>
          <a:bodyPr wrap="square" rtlCol="0">
            <a:spAutoFit/>
          </a:bodyPr>
          <a:lstStyle/>
          <a:p>
            <a:r>
              <a:rPr lang="zh-TW" altLang="en-US" dirty="0" smtClean="0"/>
              <a:t>母數方法</a:t>
            </a:r>
            <a:r>
              <a:rPr lang="en-US" altLang="zh-TW" dirty="0" smtClean="0"/>
              <a:t>(</a:t>
            </a:r>
            <a:r>
              <a:rPr lang="zh-TW" altLang="en-US" dirty="0" smtClean="0"/>
              <a:t>需模擬出樣本的母數與特性</a:t>
            </a:r>
            <a:r>
              <a:rPr lang="en-US" altLang="zh-TW" dirty="0" smtClean="0"/>
              <a:t>)</a:t>
            </a:r>
          </a:p>
          <a:p>
            <a:r>
              <a:rPr lang="zh-TW" altLang="en-US" dirty="0"/>
              <a:t>  </a:t>
            </a:r>
          </a:p>
        </p:txBody>
      </p:sp>
      <p:sp>
        <p:nvSpPr>
          <p:cNvPr id="40" name="文字方塊 39"/>
          <p:cNvSpPr txBox="1"/>
          <p:nvPr/>
        </p:nvSpPr>
        <p:spPr>
          <a:xfrm>
            <a:off x="7481455" y="5149026"/>
            <a:ext cx="4085113" cy="369332"/>
          </a:xfrm>
          <a:prstGeom prst="rect">
            <a:avLst/>
          </a:prstGeom>
          <a:noFill/>
        </p:spPr>
        <p:txBody>
          <a:bodyPr wrap="square" rtlCol="0">
            <a:spAutoFit/>
          </a:bodyPr>
          <a:lstStyle/>
          <a:p>
            <a:r>
              <a:rPr lang="zh-TW" altLang="en-US" dirty="0" smtClean="0"/>
              <a:t>無母數方法</a:t>
            </a:r>
            <a:r>
              <a:rPr lang="en-US" altLang="zh-TW" dirty="0" smtClean="0"/>
              <a:t>(</a:t>
            </a:r>
            <a:r>
              <a:rPr lang="zh-TW" altLang="en-US" dirty="0" smtClean="0"/>
              <a:t>對樣本的直接處理</a:t>
            </a:r>
            <a:r>
              <a:rPr lang="en-US" altLang="zh-TW" dirty="0" smtClean="0"/>
              <a:t>)</a:t>
            </a:r>
            <a:endParaRPr lang="zh-TW" altLang="en-US" dirty="0"/>
          </a:p>
        </p:txBody>
      </p:sp>
      <p:cxnSp>
        <p:nvCxnSpPr>
          <p:cNvPr id="43" name="直線接點 42"/>
          <p:cNvCxnSpPr>
            <a:stCxn id="4" idx="3"/>
          </p:cNvCxnSpPr>
          <p:nvPr/>
        </p:nvCxnSpPr>
        <p:spPr>
          <a:xfrm>
            <a:off x="6935203" y="5333692"/>
            <a:ext cx="546250" cy="508968"/>
          </a:xfrm>
          <a:prstGeom prst="line">
            <a:avLst/>
          </a:prstGeom>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7475572" y="5655976"/>
            <a:ext cx="4085113" cy="369332"/>
          </a:xfrm>
          <a:prstGeom prst="rect">
            <a:avLst/>
          </a:prstGeom>
          <a:noFill/>
        </p:spPr>
        <p:txBody>
          <a:bodyPr wrap="square" rtlCol="0">
            <a:spAutoFit/>
          </a:bodyPr>
          <a:lstStyle/>
          <a:p>
            <a:r>
              <a:rPr lang="zh-TW" altLang="en-US" dirty="0" smtClean="0"/>
              <a:t>止損點設計與否</a:t>
            </a:r>
            <a:endParaRPr lang="en-US" altLang="zh-TW" dirty="0" smtClean="0"/>
          </a:p>
        </p:txBody>
      </p:sp>
    </p:spTree>
    <p:extLst>
      <p:ext uri="{BB962C8B-B14F-4D97-AF65-F5344CB8AC3E}">
        <p14:creationId xmlns:p14="http://schemas.microsoft.com/office/powerpoint/2010/main" val="567605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Regularization</a:t>
            </a:r>
            <a:endParaRPr lang="zh-TW" altLang="en-US" dirty="0">
              <a:latin typeface="+mn-l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71322" y="855023"/>
                <a:ext cx="11728704" cy="5866411"/>
              </a:xfrm>
            </p:spPr>
            <p:txBody>
              <a:bodyPr>
                <a:normAutofit fontScale="92500"/>
              </a:bodyPr>
              <a:lstStyle/>
              <a:p>
                <a:r>
                  <a:rPr lang="en-US" altLang="zh-TW" dirty="0" smtClean="0"/>
                  <a:t>In addition to being </a:t>
                </a:r>
                <a:r>
                  <a:rPr lang="en-US" altLang="zh-TW" dirty="0">
                    <a:solidFill>
                      <a:schemeClr val="accent2"/>
                    </a:solidFill>
                  </a:rPr>
                  <a:t>monotonically </a:t>
                </a:r>
                <a:r>
                  <a:rPr lang="en-US" altLang="zh-TW" dirty="0" smtClean="0">
                    <a:solidFill>
                      <a:schemeClr val="accent2"/>
                    </a:solidFill>
                  </a:rPr>
                  <a:t>decreasing </a:t>
                </a:r>
                <a:r>
                  <a:rPr lang="en-US" altLang="zh-TW" dirty="0" smtClean="0"/>
                  <a:t>, the </a:t>
                </a:r>
                <a:r>
                  <a:rPr lang="en-US" altLang="zh-TW" dirty="0"/>
                  <a:t>other property that we can expect from the function is </a:t>
                </a:r>
                <a:r>
                  <a:rPr lang="en-US" altLang="zh-TW" dirty="0" smtClean="0"/>
                  <a:t>that it is </a:t>
                </a:r>
                <a:r>
                  <a:rPr lang="en-US" altLang="zh-TW" dirty="0">
                    <a:solidFill>
                      <a:schemeClr val="accent2"/>
                    </a:solidFill>
                  </a:rPr>
                  <a:t>smooth</a:t>
                </a:r>
                <a:r>
                  <a:rPr lang="en-US" altLang="zh-TW" dirty="0" smtClean="0"/>
                  <a:t>.</a:t>
                </a:r>
              </a:p>
              <a:p>
                <a:pPr lvl="1">
                  <a:buFontTx/>
                  <a:buChar char="-"/>
                </a:pPr>
                <a:r>
                  <a:rPr lang="en-US" altLang="zh-TW" dirty="0" smtClean="0"/>
                  <a:t>This book use </a:t>
                </a:r>
                <a:r>
                  <a:rPr lang="en-US" altLang="zh-TW" dirty="0" err="1" smtClean="0"/>
                  <a:t>Tikhonov</a:t>
                </a:r>
                <a:r>
                  <a:rPr lang="en-US" altLang="zh-TW" dirty="0" smtClean="0"/>
                  <a:t>-Miller regularization.</a:t>
                </a:r>
              </a:p>
              <a:p>
                <a:r>
                  <a:rPr lang="en-US" altLang="zh-TW" dirty="0" err="1"/>
                  <a:t>Tikhonov</a:t>
                </a:r>
                <a:r>
                  <a:rPr lang="en-US" altLang="zh-TW" dirty="0"/>
                  <a:t>-Miller </a:t>
                </a:r>
                <a:r>
                  <a:rPr lang="en-US" altLang="zh-TW" dirty="0" smtClean="0"/>
                  <a:t>regularization :</a:t>
                </a:r>
              </a:p>
              <a:p>
                <a:pPr lvl="1">
                  <a:buFontTx/>
                  <a:buChar char="-"/>
                </a:pPr>
                <a:r>
                  <a:rPr lang="en-US" altLang="zh-TW" dirty="0" smtClean="0"/>
                  <a:t>Give data </a:t>
                </a:r>
                <a14:m>
                  <m:oMath xmlns:m="http://schemas.openxmlformats.org/officeDocument/2006/math">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a:rPr>
                              <m:t>𝑥</m:t>
                            </m:r>
                          </m:e>
                          <m:sub>
                            <m:r>
                              <a:rPr lang="en-US" altLang="zh-TW" b="0" i="1" smtClean="0">
                                <a:latin typeface="Cambria Math"/>
                              </a:rPr>
                              <m:t>1</m:t>
                            </m:r>
                          </m:sub>
                        </m:sSub>
                        <m:r>
                          <a:rPr lang="en-US" altLang="zh-TW" b="0" i="1" smtClean="0">
                            <a:latin typeface="Cambria Math"/>
                          </a:rPr>
                          <m:t>,</m:t>
                        </m:r>
                        <m:sSub>
                          <m:sSubPr>
                            <m:ctrlPr>
                              <a:rPr lang="en-US" altLang="zh-TW" b="0" i="1" smtClean="0">
                                <a:latin typeface="Cambria Math" panose="02040503050406030204" pitchFamily="18" charset="0"/>
                              </a:rPr>
                            </m:ctrlPr>
                          </m:sSubPr>
                          <m:e>
                            <m:r>
                              <a:rPr lang="en-US" altLang="zh-TW" b="0" i="1" smtClean="0">
                                <a:latin typeface="Cambria Math"/>
                              </a:rPr>
                              <m:t>𝑦</m:t>
                            </m:r>
                          </m:e>
                          <m:sub>
                            <m:r>
                              <a:rPr lang="en-US" altLang="zh-TW" b="0" i="1" smtClean="0">
                                <a:latin typeface="Cambria Math"/>
                              </a:rPr>
                              <m:t>1</m:t>
                            </m:r>
                          </m:sub>
                        </m:sSub>
                      </m:e>
                    </m:d>
                    <m:r>
                      <a:rPr lang="en-US" altLang="zh-TW" b="0" i="1" smtClean="0">
                        <a:latin typeface="Cambria Math"/>
                      </a:rPr>
                      <m:t>,</m:t>
                    </m:r>
                    <m:d>
                      <m:dPr>
                        <m:ctrlPr>
                          <a:rPr lang="en-US" altLang="zh-TW" b="0" i="1" smtClean="0">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𝑥</m:t>
                            </m:r>
                          </m:e>
                          <m:sub>
                            <m:r>
                              <a:rPr lang="en-US" altLang="zh-TW" b="0" i="1" smtClean="0">
                                <a:latin typeface="Cambria Math"/>
                              </a:rPr>
                              <m:t>2</m:t>
                            </m:r>
                          </m:sub>
                        </m:sSub>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𝑦</m:t>
                            </m:r>
                          </m:e>
                          <m:sub>
                            <m:r>
                              <a:rPr lang="en-US" altLang="zh-TW" b="0" i="1" smtClean="0">
                                <a:latin typeface="Cambria Math"/>
                              </a:rPr>
                              <m:t>2</m:t>
                            </m:r>
                          </m:sub>
                        </m:sSub>
                      </m:e>
                    </m:d>
                    <m:r>
                      <a:rPr lang="en-US" altLang="zh-TW" b="0" i="1" smtClean="0">
                        <a:latin typeface="Cambria Math"/>
                      </a:rPr>
                      <m:t>,…</m:t>
                    </m:r>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𝑥</m:t>
                        </m:r>
                      </m:e>
                      <m:sub>
                        <m:r>
                          <a:rPr lang="en-US" altLang="zh-TW" b="0" i="1" smtClean="0">
                            <a:latin typeface="Cambria Math"/>
                          </a:rPr>
                          <m:t>𝑛</m:t>
                        </m:r>
                      </m:sub>
                    </m:sSub>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𝑦</m:t>
                        </m:r>
                      </m:e>
                      <m:sub>
                        <m:r>
                          <a:rPr lang="en-US" altLang="zh-TW" b="0" i="1" smtClean="0">
                            <a:latin typeface="Cambria Math"/>
                          </a:rPr>
                          <m:t>𝑛</m:t>
                        </m:r>
                      </m:sub>
                    </m:sSub>
                    <m:r>
                      <a:rPr lang="en-US" altLang="zh-TW" i="1">
                        <a:latin typeface="Cambria Math"/>
                      </a:rPr>
                      <m:t>)</m:t>
                    </m:r>
                    <m:sSub>
                      <m:sSubPr>
                        <m:ctrlPr>
                          <a:rPr lang="en-US" altLang="zh-TW" i="1">
                            <a:latin typeface="Cambria Math" panose="02040503050406030204" pitchFamily="18" charset="0"/>
                          </a:rPr>
                        </m:ctrlPr>
                      </m:sSubPr>
                      <m:e>
                        <m:r>
                          <a:rPr lang="en-US" altLang="zh-TW" b="0" i="1" smtClean="0">
                            <a:latin typeface="Cambria Math"/>
                          </a:rPr>
                          <m:t>  ,   </m:t>
                        </m:r>
                        <m:r>
                          <a:rPr lang="en-US" altLang="zh-TW" i="1">
                            <a:latin typeface="Cambria Math"/>
                          </a:rPr>
                          <m:t>𝑥</m:t>
                        </m:r>
                      </m:e>
                      <m:sub>
                        <m:r>
                          <a:rPr lang="en-US" altLang="zh-TW" b="0" i="1" smtClean="0">
                            <a:latin typeface="Cambria Math"/>
                          </a:rPr>
                          <m:t>𝑖</m:t>
                        </m:r>
                      </m:sub>
                    </m:sSub>
                  </m:oMath>
                </a14:m>
                <a:r>
                  <a:rPr lang="en-US" altLang="zh-TW" dirty="0" smtClean="0"/>
                  <a:t> is threshold value ; </a:t>
                </a: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a:rPr>
                          <m:t>𝑦</m:t>
                        </m:r>
                      </m:e>
                      <m:sub>
                        <m:r>
                          <a:rPr lang="en-US" altLang="zh-TW" i="1">
                            <a:latin typeface="Cambria Math"/>
                          </a:rPr>
                          <m:t>𝑖</m:t>
                        </m:r>
                      </m:sub>
                    </m:sSub>
                  </m:oMath>
                </a14:m>
                <a:r>
                  <a:rPr lang="en-US" altLang="zh-TW" dirty="0" smtClean="0"/>
                  <a:t> is the counts</a:t>
                </a:r>
              </a:p>
              <a:p>
                <a:pPr lvl="1">
                  <a:buFontTx/>
                  <a:buChar char="-"/>
                </a:pPr>
                <a14:m>
                  <m:oMath xmlns:m="http://schemas.openxmlformats.org/officeDocument/2006/math">
                    <m:r>
                      <a:rPr lang="en-US" altLang="zh-TW" b="0" i="1" smtClean="0">
                        <a:latin typeface="Cambria Math"/>
                      </a:rPr>
                      <m:t>𝑐𝑜𝑠𝑡</m:t>
                    </m:r>
                    <m:r>
                      <a:rPr lang="en-US" altLang="zh-TW" b="0" i="1" smtClean="0">
                        <a:latin typeface="Cambria Math"/>
                      </a:rPr>
                      <m:t>=</m:t>
                    </m:r>
                    <m:sSup>
                      <m:sSupPr>
                        <m:ctrlPr>
                          <a:rPr lang="en-US" altLang="zh-TW" b="0" i="1" smtClean="0">
                            <a:latin typeface="Cambria Math" panose="02040503050406030204" pitchFamily="18" charset="0"/>
                          </a:rPr>
                        </m:ctrlPr>
                      </m:sSupPr>
                      <m:e>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a:rPr>
                                  <m:t>𝑦</m:t>
                                </m:r>
                              </m:e>
                              <m:sub>
                                <m:r>
                                  <a:rPr lang="en-US" altLang="zh-TW" b="0" i="1" smtClean="0">
                                    <a:latin typeface="Cambria Math"/>
                                  </a:rPr>
                                  <m:t>1</m:t>
                                </m:r>
                              </m:sub>
                            </m:sSub>
                            <m:r>
                              <a:rPr lang="en-US" altLang="zh-TW" b="0" i="1" smtClean="0">
                                <a:latin typeface="Cambria Math"/>
                              </a:rPr>
                              <m:t>−</m:t>
                            </m:r>
                            <m:sSub>
                              <m:sSubPr>
                                <m:ctrlPr>
                                  <a:rPr lang="en-US" altLang="zh-TW" b="0" i="1" smtClean="0">
                                    <a:latin typeface="Cambria Math" panose="02040503050406030204" pitchFamily="18" charset="0"/>
                                  </a:rPr>
                                </m:ctrlPr>
                              </m:sSubPr>
                              <m:e>
                                <m:r>
                                  <a:rPr lang="en-US" altLang="zh-TW" b="0" i="1" smtClean="0">
                                    <a:latin typeface="Cambria Math"/>
                                  </a:rPr>
                                  <m:t>𝑧</m:t>
                                </m:r>
                              </m:e>
                              <m:sub>
                                <m:r>
                                  <a:rPr lang="en-US" altLang="zh-TW" b="0" i="1" smtClean="0">
                                    <a:latin typeface="Cambria Math"/>
                                  </a:rPr>
                                  <m:t>1</m:t>
                                </m:r>
                              </m:sub>
                            </m:sSub>
                          </m:e>
                        </m:d>
                      </m:e>
                      <m:sup>
                        <m:r>
                          <a:rPr lang="en-US" altLang="zh-TW" b="0" i="1" smtClean="0">
                            <a:latin typeface="Cambria Math"/>
                          </a:rPr>
                          <m:t>2</m:t>
                        </m:r>
                      </m:sup>
                    </m:sSup>
                    <m:r>
                      <a:rPr lang="en-US" altLang="zh-TW" b="0" i="1" smtClean="0">
                        <a:latin typeface="Cambria Math"/>
                      </a:rPr>
                      <m:t>+</m:t>
                    </m:r>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𝑦</m:t>
                                </m:r>
                              </m:e>
                              <m:sub>
                                <m:r>
                                  <a:rPr lang="en-US" altLang="zh-TW" b="0" i="1" smtClean="0">
                                    <a:latin typeface="Cambria Math"/>
                                  </a:rPr>
                                  <m:t>2</m:t>
                                </m:r>
                              </m:sub>
                            </m:sSub>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𝑧</m:t>
                                </m:r>
                              </m:e>
                              <m:sub>
                                <m:r>
                                  <a:rPr lang="en-US" altLang="zh-TW" b="0" i="1" smtClean="0">
                                    <a:latin typeface="Cambria Math"/>
                                  </a:rPr>
                                  <m:t>2</m:t>
                                </m:r>
                              </m:sub>
                            </m:sSub>
                          </m:e>
                        </m:d>
                      </m:e>
                      <m:sup>
                        <m:r>
                          <a:rPr lang="en-US" altLang="zh-TW" i="1">
                            <a:latin typeface="Cambria Math"/>
                          </a:rPr>
                          <m:t>2</m:t>
                        </m:r>
                      </m:sup>
                    </m:sSup>
                    <m:r>
                      <a:rPr lang="en-US" altLang="zh-TW" b="0" i="1" smtClean="0">
                        <a:latin typeface="Cambria Math"/>
                      </a:rPr>
                      <m:t>+…+</m:t>
                    </m:r>
                    <m:sSup>
                      <m:sSupPr>
                        <m:ctrlPr>
                          <a:rPr lang="en-US" altLang="zh-TW" i="1" smtClean="0">
                            <a:latin typeface="Cambria Math" panose="02040503050406030204" pitchFamily="18" charset="0"/>
                          </a:rPr>
                        </m:ctrlPr>
                      </m:sSupPr>
                      <m:e>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𝑦</m:t>
                                </m:r>
                              </m:e>
                              <m:sub>
                                <m:r>
                                  <a:rPr lang="en-US" altLang="zh-TW" b="0" i="1" smtClean="0">
                                    <a:latin typeface="Cambria Math"/>
                                  </a:rPr>
                                  <m:t>𝑛</m:t>
                                </m:r>
                              </m:sub>
                            </m:sSub>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𝑧</m:t>
                                </m:r>
                              </m:e>
                              <m:sub>
                                <m:r>
                                  <a:rPr lang="en-US" altLang="zh-TW" b="0" i="1" smtClean="0">
                                    <a:latin typeface="Cambria Math"/>
                                  </a:rPr>
                                  <m:t>𝑛</m:t>
                                </m:r>
                              </m:sub>
                            </m:sSub>
                          </m:e>
                        </m:d>
                      </m:e>
                      <m:sup>
                        <m:r>
                          <a:rPr lang="en-US" altLang="zh-TW" i="1">
                            <a:latin typeface="Cambria Math"/>
                          </a:rPr>
                          <m:t>2</m:t>
                        </m:r>
                      </m:sup>
                    </m:sSup>
                  </m:oMath>
                </a14:m>
                <a:r>
                  <a:rPr lang="en-US" altLang="zh-TW" dirty="0" smtClean="0"/>
                  <a:t>+</a:t>
                </a:r>
              </a:p>
              <a:p>
                <a:pPr marL="457200" lvl="1" indent="0">
                  <a:buNone/>
                </a:pPr>
                <a14:m>
                  <m:oMathPara xmlns:m="http://schemas.openxmlformats.org/officeDocument/2006/math">
                    <m:oMathParaPr>
                      <m:jc m:val="centerGroup"/>
                    </m:oMathParaPr>
                    <m:oMath xmlns:m="http://schemas.openxmlformats.org/officeDocument/2006/math">
                      <m:r>
                        <m:rPr>
                          <m:sty m:val="p"/>
                        </m:rPr>
                        <a:rPr lang="el-GR" altLang="zh-TW" i="1" dirty="0" smtClean="0">
                          <a:latin typeface="Cambria Math"/>
                        </a:rPr>
                        <m:t>λ</m:t>
                      </m:r>
                      <m:d>
                        <m:dPr>
                          <m:begChr m:val="["/>
                          <m:endChr m:val="]"/>
                          <m:ctrlPr>
                            <a:rPr lang="el-GR" altLang="zh-TW" i="1" dirty="0" smtClean="0">
                              <a:latin typeface="Cambria Math" panose="02040503050406030204" pitchFamily="18" charset="0"/>
                            </a:rPr>
                          </m:ctrlPr>
                        </m:dPr>
                        <m:e>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b="0" i="1" smtClean="0">
                                          <a:latin typeface="Cambria Math"/>
                                        </a:rPr>
                                        <m:t>𝑧</m:t>
                                      </m:r>
                                    </m:e>
                                    <m:sub>
                                      <m:r>
                                        <a:rPr lang="en-US" altLang="zh-TW" i="1">
                                          <a:latin typeface="Cambria Math"/>
                                        </a:rPr>
                                        <m:t>1</m:t>
                                      </m:r>
                                    </m:sub>
                                  </m:sSub>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𝑧</m:t>
                                      </m:r>
                                    </m:e>
                                    <m:sub>
                                      <m:r>
                                        <a:rPr lang="en-US" altLang="zh-TW" b="0" i="1" smtClean="0">
                                          <a:latin typeface="Cambria Math"/>
                                        </a:rPr>
                                        <m:t>2</m:t>
                                      </m:r>
                                    </m:sub>
                                  </m:sSub>
                                </m:e>
                              </m:d>
                            </m:e>
                            <m:sup>
                              <m:r>
                                <a:rPr lang="en-US" altLang="zh-TW" i="1">
                                  <a:latin typeface="Cambria Math"/>
                                </a:rPr>
                                <m:t>2</m:t>
                              </m:r>
                            </m:sup>
                          </m:sSup>
                          <m:r>
                            <a:rPr lang="en-US" altLang="zh-TW" b="0" i="1" smtClean="0">
                              <a:latin typeface="Cambria Math"/>
                            </a:rPr>
                            <m:t>+</m:t>
                          </m:r>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𝑧</m:t>
                                      </m:r>
                                    </m:e>
                                    <m:sub>
                                      <m:r>
                                        <a:rPr lang="en-US" altLang="zh-TW" b="0" i="1" smtClean="0">
                                          <a:latin typeface="Cambria Math"/>
                                        </a:rPr>
                                        <m:t>2</m:t>
                                      </m:r>
                                    </m:sub>
                                  </m:sSub>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𝑧</m:t>
                                      </m:r>
                                    </m:e>
                                    <m:sub>
                                      <m:r>
                                        <a:rPr lang="en-US" altLang="zh-TW" b="0" i="1" smtClean="0">
                                          <a:latin typeface="Cambria Math"/>
                                        </a:rPr>
                                        <m:t>3</m:t>
                                      </m:r>
                                    </m:sub>
                                  </m:sSub>
                                </m:e>
                              </m:d>
                            </m:e>
                            <m:sup>
                              <m:r>
                                <a:rPr lang="en-US" altLang="zh-TW" i="1">
                                  <a:latin typeface="Cambria Math"/>
                                </a:rPr>
                                <m:t>2</m:t>
                              </m:r>
                            </m:sup>
                          </m:sSup>
                          <m:r>
                            <a:rPr lang="en-US" altLang="zh-TW" b="0" i="1" smtClean="0">
                              <a:latin typeface="Cambria Math"/>
                            </a:rPr>
                            <m:t>+…+</m:t>
                          </m:r>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𝑧</m:t>
                                      </m:r>
                                    </m:e>
                                    <m:sub>
                                      <m:r>
                                        <a:rPr lang="en-US" altLang="zh-TW" b="0" i="1" smtClean="0">
                                          <a:latin typeface="Cambria Math"/>
                                        </a:rPr>
                                        <m:t>𝑛</m:t>
                                      </m:r>
                                      <m:r>
                                        <a:rPr lang="en-US" altLang="zh-TW" b="0" i="1" smtClean="0">
                                          <a:latin typeface="Cambria Math"/>
                                        </a:rPr>
                                        <m:t>−1</m:t>
                                      </m:r>
                                    </m:sub>
                                  </m:sSub>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𝑧</m:t>
                                      </m:r>
                                    </m:e>
                                    <m:sub>
                                      <m:r>
                                        <a:rPr lang="en-US" altLang="zh-TW" b="0" i="1" smtClean="0">
                                          <a:latin typeface="Cambria Math"/>
                                        </a:rPr>
                                        <m:t>𝑛</m:t>
                                      </m:r>
                                    </m:sub>
                                  </m:sSub>
                                </m:e>
                              </m:d>
                            </m:e>
                            <m:sup>
                              <m:r>
                                <a:rPr lang="en-US" altLang="zh-TW" i="1">
                                  <a:latin typeface="Cambria Math"/>
                                </a:rPr>
                                <m:t>2</m:t>
                              </m:r>
                            </m:sup>
                          </m:sSup>
                        </m:e>
                      </m:d>
                    </m:oMath>
                  </m:oMathPara>
                </a14:m>
                <a:endParaRPr lang="en-US" altLang="zh-TW" dirty="0" smtClean="0"/>
              </a:p>
              <a:p>
                <a:pPr marL="457200" lvl="1" indent="0">
                  <a:buNone/>
                </a:pPr>
                <a:r>
                  <a:rPr lang="en-US" altLang="zh-TW" dirty="0" smtClean="0"/>
                  <a: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a:rPr>
                          <m:t>𝑧</m:t>
                        </m:r>
                      </m:e>
                      <m:sub>
                        <m:r>
                          <a:rPr lang="en-US" altLang="zh-TW" i="1">
                            <a:latin typeface="Cambria Math"/>
                          </a:rPr>
                          <m:t>1</m:t>
                        </m:r>
                      </m:sub>
                    </m:sSub>
                  </m:oMath>
                </a14:m>
                <a:r>
                  <a:rPr lang="en-US" altLang="zh-TW" dirty="0" smtClean="0"/>
                  <a:t>,</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a:rPr>
                          <m:t>𝑧</m:t>
                        </m:r>
                      </m:e>
                      <m:sub>
                        <m:r>
                          <a:rPr lang="en-US" altLang="zh-TW" i="1">
                            <a:latin typeface="Cambria Math"/>
                          </a:rPr>
                          <m:t>2</m:t>
                        </m:r>
                      </m:sub>
                    </m:sSub>
                  </m:oMath>
                </a14:m>
                <a:r>
                  <a:rPr lang="en-US" altLang="zh-TW" dirty="0" smtClean="0"/>
                  <a:t>,…,</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a:rPr>
                          <m:t>𝑧</m:t>
                        </m:r>
                      </m:e>
                      <m:sub>
                        <m:r>
                          <a:rPr lang="en-US" altLang="zh-TW" b="0" i="1" smtClean="0">
                            <a:latin typeface="Cambria Math"/>
                          </a:rPr>
                          <m:t>𝑛</m:t>
                        </m:r>
                      </m:sub>
                    </m:sSub>
                  </m:oMath>
                </a14:m>
                <a:r>
                  <a:rPr lang="en-US" altLang="zh-TW" dirty="0"/>
                  <a:t> represent the estimated function for the </a:t>
                </a:r>
                <a:r>
                  <a:rPr lang="en-US" altLang="zh-TW" dirty="0" smtClean="0"/>
                  <a:t>points  </a:t>
                </a: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a:rPr>
                          <m:t>𝑥</m:t>
                        </m:r>
                      </m:e>
                      <m:sub>
                        <m:r>
                          <a:rPr lang="en-US" altLang="zh-TW" i="1">
                            <a:latin typeface="Cambria Math"/>
                          </a:rPr>
                          <m:t>1</m:t>
                        </m:r>
                      </m:sub>
                    </m:sSub>
                  </m:oMath>
                </a14:m>
                <a:r>
                  <a:rPr lang="en-US" altLang="zh-TW" dirty="0"/>
                  <a:t>, </a:t>
                </a: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a:rPr>
                          <m:t>𝑥</m:t>
                        </m:r>
                      </m:e>
                      <m:sub>
                        <m:r>
                          <a:rPr lang="en-US" altLang="zh-TW" i="1">
                            <a:latin typeface="Cambria Math"/>
                          </a:rPr>
                          <m:t>2</m:t>
                        </m:r>
                      </m:sub>
                    </m:sSub>
                  </m:oMath>
                </a14:m>
                <a:r>
                  <a:rPr lang="en-US" altLang="zh-TW" dirty="0"/>
                  <a:t>,…,</a:t>
                </a: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a:rPr>
                          <m:t>𝑥</m:t>
                        </m:r>
                      </m:e>
                      <m:sub>
                        <m:r>
                          <a:rPr lang="en-US" altLang="zh-TW" i="1">
                            <a:latin typeface="Cambria Math"/>
                          </a:rPr>
                          <m:t>𝑛</m:t>
                        </m:r>
                      </m:sub>
                    </m:sSub>
                  </m:oMath>
                </a14:m>
                <a:endParaRPr lang="en-US" altLang="zh-TW" dirty="0"/>
              </a:p>
              <a:p>
                <a:pPr marL="457200" lvl="1" indent="0">
                  <a:buNone/>
                </a:pPr>
                <a:r>
                  <a:rPr lang="en-US" altLang="zh-TW" dirty="0" smtClean="0"/>
                  <a:t>      correspondingly.</a:t>
                </a:r>
              </a:p>
              <a:p>
                <a:pPr marL="457200" lvl="1" indent="0">
                  <a:buNone/>
                </a:pPr>
                <a:r>
                  <a:rPr lang="en-US" altLang="zh-TW" dirty="0" smtClean="0"/>
                  <a:t>  ✽</a:t>
                </a:r>
                <a14:m>
                  <m:oMath xmlns:m="http://schemas.openxmlformats.org/officeDocument/2006/math">
                    <m:r>
                      <m:rPr>
                        <m:sty m:val="p"/>
                      </m:rPr>
                      <a:rPr lang="el-GR" altLang="zh-TW" i="1" dirty="0">
                        <a:latin typeface="Cambria Math"/>
                      </a:rPr>
                      <m:t>λ</m:t>
                    </m:r>
                  </m:oMath>
                </a14:m>
                <a:r>
                  <a:rPr lang="en-US" altLang="zh-TW" dirty="0" smtClean="0"/>
                  <a:t> measure of </a:t>
                </a:r>
                <a:r>
                  <a:rPr lang="en-US" altLang="zh-TW" dirty="0"/>
                  <a:t>how much of a fit error we are willing to allow for reducing </a:t>
                </a:r>
                <a:r>
                  <a:rPr lang="en-US" altLang="zh-TW" dirty="0" smtClean="0"/>
                  <a:t>the</a:t>
                </a:r>
              </a:p>
              <a:p>
                <a:pPr marL="457200" lvl="1" indent="0">
                  <a:buNone/>
                </a:pPr>
                <a:r>
                  <a:rPr lang="en-US" altLang="zh-TW" dirty="0" smtClean="0"/>
                  <a:t>       smoothness </a:t>
                </a:r>
                <a:r>
                  <a:rPr lang="en-US" altLang="zh-TW" dirty="0"/>
                  <a:t>cost by one unit</a:t>
                </a:r>
                <a:r>
                  <a:rPr lang="en-US" altLang="zh-TW" dirty="0" smtClean="0"/>
                  <a:t>.(It is very important!)</a:t>
                </a:r>
              </a:p>
              <a:p>
                <a:pPr lvl="1">
                  <a:buFontTx/>
                  <a:buChar char="-"/>
                </a:pPr>
                <a:r>
                  <a:rPr lang="en-US" altLang="zh-TW" dirty="0" smtClean="0"/>
                  <a:t>The </a:t>
                </a:r>
                <a:r>
                  <a:rPr lang="en-US" altLang="zh-TW" dirty="0"/>
                  <a:t>problem of </a:t>
                </a:r>
                <a:r>
                  <a:rPr lang="en-US" altLang="zh-TW" dirty="0" err="1"/>
                  <a:t>Tikhonov</a:t>
                </a:r>
                <a:r>
                  <a:rPr lang="en-US" altLang="zh-TW" dirty="0"/>
                  <a:t>-Miller </a:t>
                </a:r>
                <a:r>
                  <a:rPr lang="en-US" altLang="zh-TW" dirty="0" smtClean="0"/>
                  <a:t>regularization is </a:t>
                </a:r>
                <a:r>
                  <a:rPr lang="en-US" altLang="zh-TW" dirty="0"/>
                  <a:t>to minimize this function with an </a:t>
                </a:r>
                <a:endParaRPr lang="en-US" altLang="zh-TW" dirty="0" smtClean="0"/>
              </a:p>
              <a:p>
                <a:pPr marL="457200" lvl="1" indent="0">
                  <a:buNone/>
                </a:pPr>
                <a:r>
                  <a:rPr lang="en-US" altLang="zh-TW" dirty="0" smtClean="0"/>
                  <a:t>   appropriate </a:t>
                </a:r>
                <a:r>
                  <a:rPr lang="en-US" altLang="zh-TW" dirty="0"/>
                  <a:t>value of </a:t>
                </a:r>
                <a14:m>
                  <m:oMath xmlns:m="http://schemas.openxmlformats.org/officeDocument/2006/math">
                    <m:r>
                      <m:rPr>
                        <m:sty m:val="p"/>
                      </m:rPr>
                      <a:rPr lang="el-GR" altLang="zh-TW" i="1" dirty="0">
                        <a:latin typeface="Cambria Math"/>
                      </a:rPr>
                      <m:t>λ</m:t>
                    </m:r>
                  </m:oMath>
                </a14:m>
                <a:r>
                  <a:rPr lang="en-US" altLang="zh-TW" dirty="0" smtClean="0"/>
                  <a:t>.</a:t>
                </a:r>
              </a:p>
              <a:p>
                <a:r>
                  <a:rPr lang="en-US" altLang="zh-TW" dirty="0"/>
                  <a:t>A constrained minimization would need to be performed on the cost function by </a:t>
                </a:r>
              </a:p>
              <a:p>
                <a:pPr marL="0" indent="0">
                  <a:buNone/>
                </a:pPr>
                <a:r>
                  <a:rPr lang="en-US" altLang="zh-TW" dirty="0"/>
                  <a:t>  anchoring the count fraction at zero to be at the value 0.5.</a:t>
                </a:r>
              </a:p>
              <a:p>
                <a:pPr marL="0" indent="0">
                  <a:buNone/>
                </a:pPr>
                <a:endParaRPr lang="en-US" altLang="zh-TW" dirty="0"/>
              </a:p>
              <a:p>
                <a:pPr marL="457200" lvl="1" indent="0">
                  <a:buNone/>
                </a:pPr>
                <a:endParaRPr lang="en-US" altLang="zh-TW"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71322" y="855023"/>
                <a:ext cx="11728704" cy="5866411"/>
              </a:xfrm>
              <a:blipFill rotWithShape="1">
                <a:blip r:embed="rId3"/>
                <a:stretch>
                  <a:fillRect l="-780" t="-1558" b="-2181"/>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988AD7BD-E49C-4A61-A795-18DB5045E250}" type="slidenum">
              <a:rPr lang="zh-TW" altLang="en-US" smtClean="0"/>
              <a:pPr/>
              <a:t>30</a:t>
            </a:fld>
            <a:endParaRPr lang="zh-TW" altLang="en-US"/>
          </a:p>
        </p:txBody>
      </p:sp>
    </p:spTree>
    <p:extLst>
      <p:ext uri="{BB962C8B-B14F-4D97-AF65-F5344CB8AC3E}">
        <p14:creationId xmlns:p14="http://schemas.microsoft.com/office/powerpoint/2010/main" val="1539900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Regularization</a:t>
            </a:r>
            <a:endParaRPr lang="zh-TW" altLang="en-US" dirty="0">
              <a:latin typeface="+mn-l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71322" y="1092530"/>
                <a:ext cx="11728704" cy="5628903"/>
              </a:xfrm>
            </p:spPr>
            <p:txBody>
              <a:bodyPr>
                <a:normAutofit/>
              </a:bodyPr>
              <a:lstStyle/>
              <a:p>
                <a:r>
                  <a:rPr lang="en-US" altLang="zh-TW" dirty="0" smtClean="0"/>
                  <a:t>How </a:t>
                </a:r>
                <a:r>
                  <a:rPr lang="en-US" altLang="zh-TW" dirty="0"/>
                  <a:t>do we </a:t>
                </a:r>
                <a:r>
                  <a:rPr lang="en-US" altLang="zh-TW" dirty="0" smtClean="0"/>
                  <a:t>determine the </a:t>
                </a:r>
                <a:r>
                  <a:rPr lang="en-US" altLang="zh-TW" dirty="0"/>
                  <a:t>correct value for </a:t>
                </a:r>
                <a14:m>
                  <m:oMath xmlns:m="http://schemas.openxmlformats.org/officeDocument/2006/math">
                    <m:r>
                      <m:rPr>
                        <m:sty m:val="p"/>
                      </m:rPr>
                      <a:rPr lang="el-GR" altLang="zh-TW" i="1" dirty="0">
                        <a:latin typeface="Cambria Math"/>
                      </a:rPr>
                      <m:t>λ</m:t>
                    </m:r>
                  </m:oMath>
                </a14:m>
                <a:r>
                  <a:rPr lang="en-US" altLang="zh-TW" dirty="0"/>
                  <a:t> and the resulting regularized function</a:t>
                </a:r>
                <a:r>
                  <a:rPr lang="en-US" altLang="zh-TW" dirty="0" smtClean="0"/>
                  <a:t>?</a:t>
                </a:r>
              </a:p>
              <a:p>
                <a:pPr marL="457200" lvl="1" indent="0">
                  <a:buNone/>
                </a:pPr>
                <a:endParaRPr lang="en-US" altLang="zh-TW"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71322" y="1092530"/>
                <a:ext cx="11728704" cy="5628903"/>
              </a:xfrm>
              <a:blipFill rotWithShape="1">
                <a:blip r:embed="rId3"/>
                <a:stretch>
                  <a:fillRect l="-884" t="-173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988AD7BD-E49C-4A61-A795-18DB5045E250}" type="slidenum">
              <a:rPr lang="zh-TW" altLang="en-US" smtClean="0"/>
              <a:pPr/>
              <a:t>31</a:t>
            </a:fld>
            <a:endParaRPr lang="zh-TW" altLang="en-US"/>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907" y="1911928"/>
            <a:ext cx="9060871" cy="477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010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412" y="1151907"/>
            <a:ext cx="9167751" cy="545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Regularization</a:t>
            </a:r>
            <a:endParaRPr lang="zh-TW" altLang="en-US" dirty="0">
              <a:latin typeface="+mn-lt"/>
            </a:endParaRPr>
          </a:p>
        </p:txBody>
      </p:sp>
      <p:sp>
        <p:nvSpPr>
          <p:cNvPr id="3" name="內容版面配置區 2"/>
          <p:cNvSpPr>
            <a:spLocks noGrp="1"/>
          </p:cNvSpPr>
          <p:nvPr>
            <p:ph idx="1"/>
          </p:nvPr>
        </p:nvSpPr>
        <p:spPr>
          <a:xfrm>
            <a:off x="171322" y="1092530"/>
            <a:ext cx="11728704" cy="5628903"/>
          </a:xfrm>
        </p:spPr>
        <p:txBody>
          <a:bodyPr>
            <a:normAutofit/>
          </a:bodyPr>
          <a:lstStyle/>
          <a:p>
            <a:pPr marL="457200" lvl="1" indent="0">
              <a:buNone/>
            </a:pPr>
            <a:r>
              <a:rPr lang="en-US" altLang="zh-TW" dirty="0"/>
              <a:t> </a:t>
            </a:r>
            <a:r>
              <a:rPr lang="en-US" altLang="zh-TW" dirty="0" smtClean="0"/>
              <a:t>                 </a:t>
            </a:r>
          </a:p>
          <a:p>
            <a:pPr marL="457200" lvl="1" indent="0">
              <a:buNone/>
            </a:pPr>
            <a:r>
              <a:rPr lang="en-US" altLang="zh-TW" sz="1800" dirty="0" smtClean="0"/>
              <a:t>                                                                                                                                  smoothing </a:t>
            </a:r>
            <a:r>
              <a:rPr lang="en-US" altLang="zh-TW" sz="1800" dirty="0"/>
              <a:t>term dominating the cost </a:t>
            </a:r>
            <a:r>
              <a:rPr lang="en-US" altLang="zh-TW" sz="1800" dirty="0" smtClean="0"/>
              <a:t>function</a:t>
            </a:r>
            <a:endParaRPr lang="en-US" altLang="zh-TW" dirty="0"/>
          </a:p>
          <a:p>
            <a:pPr marL="457200" lvl="1" indent="0">
              <a:buNone/>
            </a:pPr>
            <a:endParaRPr lang="en-US" altLang="zh-TW" dirty="0" smtClean="0"/>
          </a:p>
          <a:p>
            <a:pPr marL="457200" lvl="1" indent="0">
              <a:buNone/>
            </a:pPr>
            <a:endParaRPr lang="en-US" altLang="zh-TW" dirty="0"/>
          </a:p>
          <a:p>
            <a:pPr marL="457200" lvl="1" indent="0">
              <a:buNone/>
            </a:pPr>
            <a:endParaRPr lang="en-US" altLang="zh-TW" dirty="0" smtClean="0"/>
          </a:p>
          <a:p>
            <a:pPr marL="457200" lvl="1" indent="0">
              <a:buNone/>
            </a:pPr>
            <a:r>
              <a:rPr lang="en-US" altLang="zh-TW" dirty="0" smtClean="0"/>
              <a:t>  </a:t>
            </a:r>
          </a:p>
          <a:p>
            <a:pPr marL="457200" lvl="1" indent="0">
              <a:buNone/>
            </a:pPr>
            <a:endParaRPr lang="en-US" altLang="zh-TW" dirty="0"/>
          </a:p>
          <a:p>
            <a:pPr marL="457200" lvl="1" indent="0">
              <a:buNone/>
            </a:pPr>
            <a:endParaRPr lang="en-US" altLang="zh-TW" dirty="0" smtClean="0"/>
          </a:p>
          <a:p>
            <a:pPr marL="457200" lvl="1" indent="0">
              <a:buNone/>
            </a:pPr>
            <a:endParaRPr lang="en-US" altLang="zh-TW" dirty="0"/>
          </a:p>
          <a:p>
            <a:pPr marL="457200" lvl="1" indent="0">
              <a:buNone/>
            </a:pPr>
            <a:endParaRPr lang="en-US" altLang="zh-TW" dirty="0"/>
          </a:p>
          <a:p>
            <a:pPr marL="457200" lvl="1" indent="0">
              <a:buNone/>
            </a:pPr>
            <a:r>
              <a:rPr lang="en-US" altLang="zh-TW" sz="1800" dirty="0" smtClean="0"/>
              <a:t>                                                                                                                                  </a:t>
            </a:r>
            <a:endParaRPr lang="en-US" altLang="zh-TW" sz="1800" dirty="0"/>
          </a:p>
          <a:p>
            <a:pPr marL="457200" lvl="1" indent="0">
              <a:buNone/>
            </a:pPr>
            <a:r>
              <a:rPr lang="en-US" altLang="zh-TW" sz="1800" dirty="0" smtClean="0"/>
              <a:t>                                                                                                    fit error dominates the cost function</a:t>
            </a:r>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32</a:t>
            </a:fld>
            <a:endParaRPr lang="zh-TW" altLang="en-US"/>
          </a:p>
        </p:txBody>
      </p:sp>
      <p:sp>
        <p:nvSpPr>
          <p:cNvPr id="6" name="矩形 5"/>
          <p:cNvSpPr/>
          <p:nvPr/>
        </p:nvSpPr>
        <p:spPr>
          <a:xfrm>
            <a:off x="7433953" y="1995054"/>
            <a:ext cx="1187533" cy="27432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p:nvPr/>
        </p:nvCxnSpPr>
        <p:spPr>
          <a:xfrm flipH="1">
            <a:off x="3075709" y="5094514"/>
            <a:ext cx="4132613" cy="2137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V="1">
            <a:off x="8752114" y="1888178"/>
            <a:ext cx="997528" cy="1068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871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Regularization</a:t>
            </a:r>
            <a:endParaRPr lang="zh-TW" altLang="en-US" dirty="0">
              <a:latin typeface="+mn-lt"/>
            </a:endParaRPr>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33</a:t>
            </a:fld>
            <a:endParaRPr lang="zh-TW"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18" y="1095921"/>
            <a:ext cx="11405922" cy="561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970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Regularization</a:t>
            </a:r>
            <a:endParaRPr lang="zh-TW" altLang="en-US" dirty="0">
              <a:latin typeface="+mn-lt"/>
            </a:endParaRPr>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34</a:t>
            </a:fld>
            <a:endParaRPr lang="zh-TW" alt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0" y="1095921"/>
            <a:ext cx="11835740" cy="561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flipV="1">
            <a:off x="5569527" y="2113808"/>
            <a:ext cx="0" cy="35032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490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Tying Up Loose End</a:t>
            </a:r>
            <a:endParaRPr lang="zh-TW" altLang="en-US" dirty="0">
              <a:latin typeface="+mn-lt"/>
            </a:endParaRPr>
          </a:p>
        </p:txBody>
      </p:sp>
      <p:sp>
        <p:nvSpPr>
          <p:cNvPr id="3" name="內容版面配置區 2"/>
          <p:cNvSpPr>
            <a:spLocks noGrp="1"/>
          </p:cNvSpPr>
          <p:nvPr>
            <p:ph idx="1"/>
          </p:nvPr>
        </p:nvSpPr>
        <p:spPr>
          <a:xfrm>
            <a:off x="171322" y="1092530"/>
            <a:ext cx="11728704" cy="5628903"/>
          </a:xfrm>
        </p:spPr>
        <p:txBody>
          <a:bodyPr>
            <a:normAutofit/>
          </a:bodyPr>
          <a:lstStyle/>
          <a:p>
            <a:r>
              <a:rPr lang="en-US" altLang="zh-TW" dirty="0"/>
              <a:t>In this section we highlight some issues of importance that were not covered</a:t>
            </a:r>
          </a:p>
          <a:p>
            <a:pPr marL="0" indent="0">
              <a:buNone/>
            </a:pPr>
            <a:r>
              <a:rPr lang="en-US" altLang="zh-TW" dirty="0" smtClean="0"/>
              <a:t>   in </a:t>
            </a:r>
            <a:r>
              <a:rPr lang="en-US" altLang="zh-TW" dirty="0"/>
              <a:t>the earlier discussions</a:t>
            </a:r>
            <a:r>
              <a:rPr lang="en-US" altLang="zh-TW" dirty="0" smtClean="0"/>
              <a:t>.</a:t>
            </a:r>
          </a:p>
          <a:p>
            <a:pPr marL="0" indent="0">
              <a:buNone/>
            </a:pPr>
            <a:r>
              <a:rPr lang="en-US" altLang="zh-TW" u="sng" dirty="0"/>
              <a:t>Multiple Thresholds </a:t>
            </a:r>
            <a:r>
              <a:rPr lang="en-US" altLang="zh-TW" u="sng" dirty="0" smtClean="0"/>
              <a:t>Design</a:t>
            </a:r>
          </a:p>
          <a:p>
            <a:pPr lvl="1">
              <a:buFontTx/>
              <a:buChar char="-"/>
            </a:pPr>
            <a:r>
              <a:rPr lang="en-US" altLang="zh-TW" dirty="0" smtClean="0"/>
              <a:t>When the spread generated by mixture density , it will need multiple threshold.</a:t>
            </a:r>
          </a:p>
          <a:p>
            <a:pPr lvl="1">
              <a:buFontTx/>
              <a:buChar char="-"/>
            </a:pPr>
            <a:r>
              <a:rPr lang="en-US" altLang="zh-TW" dirty="0" smtClean="0"/>
              <a:t>We </a:t>
            </a:r>
            <a:r>
              <a:rPr lang="en-US" altLang="zh-TW" dirty="0"/>
              <a:t>could </a:t>
            </a:r>
            <a:r>
              <a:rPr lang="en-US" altLang="zh-TW" dirty="0" smtClean="0"/>
              <a:t>do this </a:t>
            </a:r>
            <a:r>
              <a:rPr lang="en-US" altLang="zh-TW" dirty="0"/>
              <a:t>by segmenting the time series sample based on periods or time of day</a:t>
            </a:r>
            <a:r>
              <a:rPr lang="en-US" altLang="zh-TW" dirty="0" smtClean="0"/>
              <a:t>.</a:t>
            </a:r>
          </a:p>
          <a:p>
            <a:pPr lvl="1">
              <a:buFontTx/>
              <a:buChar char="-"/>
            </a:pPr>
            <a:r>
              <a:rPr lang="en-US" altLang="zh-TW" dirty="0" smtClean="0"/>
              <a:t>They are checked </a:t>
            </a:r>
            <a:r>
              <a:rPr lang="en-US" altLang="zh-TW" dirty="0"/>
              <a:t>to see if the difference between the values corresponding to the data</a:t>
            </a:r>
          </a:p>
          <a:p>
            <a:pPr marL="457200" lvl="1" indent="0">
              <a:buNone/>
            </a:pPr>
            <a:r>
              <a:rPr lang="en-US" altLang="zh-TW" dirty="0" smtClean="0"/>
              <a:t>   sets </a:t>
            </a:r>
            <a:r>
              <a:rPr lang="en-US" altLang="zh-TW" dirty="0"/>
              <a:t>is significant.</a:t>
            </a:r>
          </a:p>
          <a:p>
            <a:pPr lvl="1">
              <a:buFontTx/>
              <a:buChar char="-"/>
            </a:pPr>
            <a:r>
              <a:rPr lang="en-US" altLang="zh-TW" dirty="0"/>
              <a:t>If it is, then we have multiple thresholds. Otherwise, </a:t>
            </a:r>
            <a:r>
              <a:rPr lang="en-US" altLang="zh-TW" dirty="0" smtClean="0"/>
              <a:t>we stick </a:t>
            </a:r>
            <a:r>
              <a:rPr lang="en-US" altLang="zh-TW" dirty="0"/>
              <a:t>to the single threshold approach.</a:t>
            </a:r>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35</a:t>
            </a:fld>
            <a:endParaRPr lang="zh-TW" altLang="en-US"/>
          </a:p>
        </p:txBody>
      </p:sp>
    </p:spTree>
    <p:extLst>
      <p:ext uri="{BB962C8B-B14F-4D97-AF65-F5344CB8AC3E}">
        <p14:creationId xmlns:p14="http://schemas.microsoft.com/office/powerpoint/2010/main" val="3714063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Tying Up Loose End</a:t>
            </a:r>
            <a:endParaRPr lang="zh-TW" altLang="en-US" dirty="0">
              <a:latin typeface="+mn-lt"/>
            </a:endParaRPr>
          </a:p>
        </p:txBody>
      </p:sp>
      <p:sp>
        <p:nvSpPr>
          <p:cNvPr id="3" name="內容版面配置區 2"/>
          <p:cNvSpPr>
            <a:spLocks noGrp="1"/>
          </p:cNvSpPr>
          <p:nvPr>
            <p:ph idx="1"/>
          </p:nvPr>
        </p:nvSpPr>
        <p:spPr>
          <a:xfrm>
            <a:off x="171322" y="1092530"/>
            <a:ext cx="11728704" cy="5628903"/>
          </a:xfrm>
        </p:spPr>
        <p:txBody>
          <a:bodyPr>
            <a:normAutofit/>
          </a:bodyPr>
          <a:lstStyle/>
          <a:p>
            <a:pPr marL="0" indent="0">
              <a:buNone/>
            </a:pPr>
            <a:r>
              <a:rPr lang="en-US" altLang="zh-TW" u="sng" dirty="0"/>
              <a:t>Sharpe Ratio </a:t>
            </a:r>
            <a:r>
              <a:rPr lang="en-US" altLang="zh-TW" u="sng" dirty="0" smtClean="0"/>
              <a:t>Calculations</a:t>
            </a:r>
          </a:p>
          <a:p>
            <a:pPr lvl="1">
              <a:buFontTx/>
              <a:buChar char="-"/>
            </a:pPr>
            <a:r>
              <a:rPr lang="en-US" altLang="zh-TW" dirty="0" smtClean="0"/>
              <a:t>We </a:t>
            </a:r>
            <a:r>
              <a:rPr lang="en-US" altLang="zh-TW" dirty="0"/>
              <a:t>will desist from calculating the Sharpe ratio for a single pair because </a:t>
            </a:r>
            <a:r>
              <a:rPr lang="en-US" altLang="zh-TW" dirty="0" smtClean="0"/>
              <a:t>the portfolio </a:t>
            </a:r>
            <a:r>
              <a:rPr lang="en-US" altLang="zh-TW" dirty="0"/>
              <a:t>of </a:t>
            </a:r>
          </a:p>
          <a:p>
            <a:pPr marL="457200" lvl="1" indent="0">
              <a:buNone/>
            </a:pPr>
            <a:r>
              <a:rPr lang="en-US" altLang="zh-TW" dirty="0"/>
              <a:t> </a:t>
            </a:r>
            <a:r>
              <a:rPr lang="en-US" altLang="zh-TW" dirty="0" smtClean="0"/>
              <a:t>  pairs </a:t>
            </a:r>
            <a:r>
              <a:rPr lang="en-US" altLang="zh-TW" dirty="0"/>
              <a:t>traded </a:t>
            </a:r>
            <a:r>
              <a:rPr lang="en-US" altLang="zh-TW" dirty="0" smtClean="0"/>
              <a:t>determines </a:t>
            </a:r>
            <a:r>
              <a:rPr lang="en-US" altLang="zh-TW" dirty="0"/>
              <a:t>in a great way the eventual Sharpe ratio</a:t>
            </a:r>
            <a:r>
              <a:rPr lang="en-US" altLang="zh-TW" dirty="0" smtClean="0"/>
              <a:t>.</a:t>
            </a:r>
          </a:p>
          <a:p>
            <a:pPr marL="457200" lvl="1" indent="0">
              <a:buNone/>
            </a:pPr>
            <a:r>
              <a:rPr lang="en-US" altLang="zh-TW" dirty="0" smtClean="0"/>
              <a:t>              Portfolio</a:t>
            </a:r>
            <a:endParaRPr lang="en-US" altLang="zh-TW" dirty="0"/>
          </a:p>
          <a:p>
            <a:pPr marL="457200" lvl="1" indent="0">
              <a:buNone/>
            </a:pPr>
            <a:r>
              <a:rPr lang="en-US" altLang="zh-TW" dirty="0" smtClean="0"/>
              <a:t>         pair  </a:t>
            </a:r>
            <a:r>
              <a:rPr lang="en-US" altLang="zh-TW" dirty="0" err="1" smtClean="0"/>
              <a:t>pair</a:t>
            </a:r>
            <a:r>
              <a:rPr lang="en-US" altLang="zh-TW" dirty="0" smtClean="0"/>
              <a:t>  </a:t>
            </a:r>
            <a:r>
              <a:rPr lang="en-US" altLang="zh-TW" dirty="0" err="1" smtClean="0"/>
              <a:t>pair</a:t>
            </a:r>
            <a:r>
              <a:rPr lang="en-US" altLang="zh-TW" dirty="0" smtClean="0"/>
              <a:t>  </a:t>
            </a:r>
          </a:p>
          <a:p>
            <a:pPr marL="457200" lvl="1" indent="0">
              <a:buNone/>
            </a:pPr>
            <a:r>
              <a:rPr lang="en-US" altLang="zh-TW" dirty="0"/>
              <a:t> </a:t>
            </a:r>
            <a:r>
              <a:rPr lang="en-US" altLang="zh-TW" dirty="0" smtClean="0"/>
              <a:t>        pair  </a:t>
            </a:r>
            <a:r>
              <a:rPr lang="en-US" altLang="zh-TW" dirty="0" err="1" smtClean="0"/>
              <a:t>pair</a:t>
            </a:r>
            <a:r>
              <a:rPr lang="en-US" altLang="zh-TW" dirty="0" smtClean="0"/>
              <a:t>  ……                   </a:t>
            </a:r>
          </a:p>
          <a:p>
            <a:pPr marL="0" indent="0">
              <a:buNone/>
            </a:pPr>
            <a:r>
              <a:rPr lang="en-US" altLang="zh-TW" u="sng" dirty="0"/>
              <a:t>Time-Based </a:t>
            </a:r>
            <a:r>
              <a:rPr lang="en-US" altLang="zh-TW" u="sng" dirty="0" smtClean="0"/>
              <a:t>Stops</a:t>
            </a:r>
          </a:p>
          <a:p>
            <a:pPr lvl="1">
              <a:buFontTx/>
              <a:buChar char="-"/>
            </a:pPr>
            <a:r>
              <a:rPr lang="en-US" altLang="zh-TW" dirty="0" smtClean="0"/>
              <a:t>The </a:t>
            </a:r>
            <a:r>
              <a:rPr lang="en-US" altLang="zh-TW" dirty="0"/>
              <a:t>mere passage of time adds to the risk of </a:t>
            </a:r>
            <a:r>
              <a:rPr lang="en-US" altLang="zh-TW" dirty="0" smtClean="0"/>
              <a:t>holding an </a:t>
            </a:r>
            <a:r>
              <a:rPr lang="en-US" altLang="zh-TW" dirty="0" err="1"/>
              <a:t>unconverged</a:t>
            </a:r>
            <a:r>
              <a:rPr lang="en-US" altLang="zh-TW" dirty="0"/>
              <a:t> spread. </a:t>
            </a:r>
            <a:endParaRPr lang="en-US" altLang="zh-TW" dirty="0" smtClean="0"/>
          </a:p>
          <a:p>
            <a:pPr lvl="1">
              <a:buFontTx/>
              <a:buChar char="-"/>
            </a:pPr>
            <a:r>
              <a:rPr lang="en-US" altLang="zh-TW" dirty="0" smtClean="0"/>
              <a:t>This </a:t>
            </a:r>
            <a:r>
              <a:rPr lang="en-US" altLang="zh-TW" dirty="0"/>
              <a:t>is because of the residual common factor </a:t>
            </a:r>
            <a:r>
              <a:rPr lang="en-US" altLang="zh-TW" dirty="0" smtClean="0"/>
              <a:t>exposure resulting </a:t>
            </a:r>
            <a:r>
              <a:rPr lang="en-US" altLang="zh-TW" dirty="0"/>
              <a:t>in the phenomenon of mean drift. With the passage of </a:t>
            </a:r>
            <a:r>
              <a:rPr lang="en-US" altLang="zh-TW" dirty="0" smtClean="0"/>
              <a:t>time, the </a:t>
            </a:r>
            <a:r>
              <a:rPr lang="en-US" altLang="zh-TW" dirty="0"/>
              <a:t>SNR ratio deteriorates. </a:t>
            </a:r>
            <a:endParaRPr lang="en-US" altLang="zh-TW" dirty="0" smtClean="0"/>
          </a:p>
          <a:p>
            <a:pPr lvl="1">
              <a:buFontTx/>
              <a:buChar char="-"/>
            </a:pPr>
            <a:r>
              <a:rPr lang="en-US" altLang="zh-TW" dirty="0"/>
              <a:t>In some cases it may be worthwhile looking at unwinding at the </a:t>
            </a:r>
            <a:r>
              <a:rPr lang="en-US" altLang="zh-TW" dirty="0" smtClean="0"/>
              <a:t>mean value </a:t>
            </a:r>
            <a:r>
              <a:rPr lang="en-US" altLang="zh-TW" dirty="0"/>
              <a:t>or zero spread instead of waiting for the spread to swing to the </a:t>
            </a:r>
            <a:r>
              <a:rPr lang="en-US" altLang="zh-TW" dirty="0" smtClean="0"/>
              <a:t>opposite direction</a:t>
            </a:r>
            <a:r>
              <a:rPr lang="en-US" altLang="zh-TW" dirty="0"/>
              <a:t>.</a:t>
            </a:r>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36</a:t>
            </a:fld>
            <a:endParaRPr lang="zh-TW" altLang="en-US"/>
          </a:p>
        </p:txBody>
      </p:sp>
      <p:sp>
        <p:nvSpPr>
          <p:cNvPr id="5" name="矩形 4"/>
          <p:cNvSpPr/>
          <p:nvPr/>
        </p:nvSpPr>
        <p:spPr>
          <a:xfrm>
            <a:off x="1223159" y="2743199"/>
            <a:ext cx="2042556" cy="7600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5308227" y="2892376"/>
            <a:ext cx="1615045" cy="461665"/>
          </a:xfrm>
          <a:prstGeom prst="rect">
            <a:avLst/>
          </a:prstGeom>
          <a:noFill/>
          <a:ln>
            <a:solidFill>
              <a:schemeClr val="tx1"/>
            </a:solidFill>
          </a:ln>
        </p:spPr>
        <p:txBody>
          <a:bodyPr wrap="square" rtlCol="0">
            <a:spAutoFit/>
          </a:bodyPr>
          <a:lstStyle/>
          <a:p>
            <a:pPr algn="ctr"/>
            <a:r>
              <a:rPr lang="en-US" altLang="zh-TW" sz="2400" dirty="0"/>
              <a:t>Single pair</a:t>
            </a:r>
            <a:endParaRPr lang="zh-TW" altLang="en-US" sz="2400" dirty="0"/>
          </a:p>
        </p:txBody>
      </p:sp>
      <p:sp>
        <p:nvSpPr>
          <p:cNvPr id="10" name="文字方塊 9"/>
          <p:cNvSpPr txBox="1"/>
          <p:nvPr/>
        </p:nvSpPr>
        <p:spPr>
          <a:xfrm>
            <a:off x="3443807" y="2892375"/>
            <a:ext cx="1615045" cy="461665"/>
          </a:xfrm>
          <a:prstGeom prst="rect">
            <a:avLst/>
          </a:prstGeom>
          <a:noFill/>
          <a:ln>
            <a:noFill/>
          </a:ln>
        </p:spPr>
        <p:txBody>
          <a:bodyPr wrap="square" rtlCol="0">
            <a:spAutoFit/>
          </a:bodyPr>
          <a:lstStyle/>
          <a:p>
            <a:pPr algn="ctr"/>
            <a:r>
              <a:rPr lang="en-US" altLang="zh-TW" sz="2400" dirty="0" smtClean="0"/>
              <a:t>Better than</a:t>
            </a:r>
            <a:endParaRPr lang="zh-TW" altLang="en-US" sz="2400" dirty="0"/>
          </a:p>
        </p:txBody>
      </p:sp>
    </p:spTree>
    <p:extLst>
      <p:ext uri="{BB962C8B-B14F-4D97-AF65-F5344CB8AC3E}">
        <p14:creationId xmlns:p14="http://schemas.microsoft.com/office/powerpoint/2010/main" val="3655893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zh-TW" altLang="en-US" dirty="0">
                <a:latin typeface="+mn-lt"/>
              </a:rPr>
              <a:t>結束統計套利部分的</a:t>
            </a:r>
            <a:r>
              <a:rPr lang="zh-TW" altLang="en-US" dirty="0" smtClean="0">
                <a:latin typeface="+mn-lt"/>
              </a:rPr>
              <a:t>問題與建議</a:t>
            </a:r>
            <a:endParaRPr lang="zh-TW" altLang="en-US" dirty="0">
              <a:latin typeface="+mn-lt"/>
            </a:endParaRPr>
          </a:p>
        </p:txBody>
      </p:sp>
      <p:sp>
        <p:nvSpPr>
          <p:cNvPr id="3" name="內容版面配置區 2"/>
          <p:cNvSpPr>
            <a:spLocks noGrp="1"/>
          </p:cNvSpPr>
          <p:nvPr>
            <p:ph idx="1"/>
          </p:nvPr>
        </p:nvSpPr>
        <p:spPr>
          <a:xfrm>
            <a:off x="171322" y="973778"/>
            <a:ext cx="11728704" cy="5747656"/>
          </a:xfrm>
        </p:spPr>
        <p:txBody>
          <a:bodyPr>
            <a:normAutofit/>
          </a:bodyPr>
          <a:lstStyle/>
          <a:p>
            <a:pPr marL="514350" indent="-514350">
              <a:buFont typeface="+mj-lt"/>
              <a:buAutoNum type="arabicPeriod"/>
            </a:pPr>
            <a:r>
              <a:rPr lang="zh-TW" altLang="en-US" dirty="0" smtClean="0"/>
              <a:t>關於報酬率相加減的問題 </a:t>
            </a:r>
            <a:r>
              <a:rPr lang="en-US" altLang="zh-TW" dirty="0" smtClean="0"/>
              <a:t>:</a:t>
            </a:r>
          </a:p>
          <a:p>
            <a:pPr marL="0" indent="0">
              <a:buNone/>
            </a:pPr>
            <a:r>
              <a:rPr lang="zh-TW" altLang="en-US" dirty="0"/>
              <a:t> </a:t>
            </a:r>
            <a:r>
              <a:rPr lang="zh-TW" altLang="en-US" dirty="0" smtClean="0"/>
              <a:t>      有相關文獻提到</a:t>
            </a:r>
            <a:r>
              <a:rPr lang="en-US" altLang="zh-TW" dirty="0" smtClean="0"/>
              <a:t>“</a:t>
            </a:r>
            <a:r>
              <a:rPr lang="zh-TW" altLang="en-US" dirty="0" smtClean="0"/>
              <a:t>交易比率</a:t>
            </a:r>
            <a:r>
              <a:rPr lang="en-US" altLang="zh-TW" dirty="0" smtClean="0"/>
              <a:t>”</a:t>
            </a:r>
            <a:r>
              <a:rPr lang="zh-TW" altLang="en-US" dirty="0" smtClean="0"/>
              <a:t> </a:t>
            </a:r>
            <a:r>
              <a:rPr lang="en-US" altLang="zh-TW" dirty="0" smtClean="0"/>
              <a:t>,</a:t>
            </a:r>
            <a:r>
              <a:rPr lang="zh-TW" altLang="en-US" dirty="0" smtClean="0"/>
              <a:t> 把我們用迴歸算出來的</a:t>
            </a:r>
            <a:r>
              <a:rPr lang="en-US" altLang="zh-TW" dirty="0" smtClean="0"/>
              <a:t>Beta</a:t>
            </a:r>
            <a:r>
              <a:rPr lang="zh-TW" altLang="en-US" dirty="0" smtClean="0"/>
              <a:t>在乘上一比例</a:t>
            </a:r>
            <a:endParaRPr lang="en-US" altLang="zh-TW" dirty="0" smtClean="0"/>
          </a:p>
          <a:p>
            <a:pPr marL="514350" indent="-514350">
              <a:buFont typeface="+mj-lt"/>
              <a:buAutoNum type="arabicPeriod" startAt="2"/>
            </a:pPr>
            <a:r>
              <a:rPr lang="zh-TW" altLang="en-US" dirty="0"/>
              <a:t>通道</a:t>
            </a:r>
            <a:r>
              <a:rPr lang="zh-TW" altLang="en-US" dirty="0" smtClean="0"/>
              <a:t>設計 </a:t>
            </a:r>
            <a:r>
              <a:rPr lang="en-US" altLang="zh-TW" dirty="0" smtClean="0"/>
              <a:t>:</a:t>
            </a:r>
            <a:r>
              <a:rPr lang="zh-TW" altLang="en-US" dirty="0" smtClean="0"/>
              <a:t> </a:t>
            </a:r>
            <a:endParaRPr lang="en-US" altLang="zh-TW" dirty="0" smtClean="0"/>
          </a:p>
          <a:p>
            <a:pPr marL="0" indent="0">
              <a:buNone/>
            </a:pPr>
            <a:r>
              <a:rPr lang="zh-TW" altLang="en-US" dirty="0"/>
              <a:t> </a:t>
            </a:r>
            <a:r>
              <a:rPr lang="zh-TW" altLang="en-US" dirty="0" smtClean="0"/>
              <a:t>       最後提到的非母數方法之外 </a:t>
            </a:r>
            <a:r>
              <a:rPr lang="en-US" altLang="zh-TW" dirty="0" smtClean="0"/>
              <a:t>,</a:t>
            </a:r>
            <a:r>
              <a:rPr lang="zh-TW" altLang="en-US" dirty="0" smtClean="0"/>
              <a:t> 仍有多人採用</a:t>
            </a:r>
            <a:r>
              <a:rPr lang="en-US" altLang="zh-TW" dirty="0" smtClean="0"/>
              <a:t>“</a:t>
            </a:r>
            <a:r>
              <a:rPr lang="zh-TW" altLang="en-US" dirty="0" smtClean="0"/>
              <a:t>布林格通道</a:t>
            </a:r>
            <a:r>
              <a:rPr lang="en-US" altLang="zh-TW" dirty="0" smtClean="0"/>
              <a:t>”</a:t>
            </a:r>
          </a:p>
          <a:p>
            <a:pPr marL="514350" indent="-514350">
              <a:buAutoNum type="arabicPeriod" startAt="3"/>
            </a:pPr>
            <a:r>
              <a:rPr lang="zh-TW" altLang="en-US" dirty="0" smtClean="0"/>
              <a:t>書末最後提到之止損點的建立</a:t>
            </a:r>
            <a:r>
              <a:rPr lang="en-US" altLang="zh-TW" dirty="0" smtClean="0"/>
              <a:t>(</a:t>
            </a:r>
            <a:r>
              <a:rPr lang="zh-TW" altLang="en-US" dirty="0" smtClean="0"/>
              <a:t>有相關文獻可參考</a:t>
            </a:r>
            <a:r>
              <a:rPr lang="en-US" altLang="zh-TW" dirty="0" smtClean="0"/>
              <a:t>)</a:t>
            </a:r>
          </a:p>
          <a:p>
            <a:pPr marL="514350" indent="-514350">
              <a:buAutoNum type="arabicPeriod" startAt="3"/>
            </a:pPr>
            <a:r>
              <a:rPr lang="zh-TW" altLang="en-US" dirty="0"/>
              <a:t>是否超過門檻值就得馬上開倉</a:t>
            </a:r>
            <a:r>
              <a:rPr lang="en-US" altLang="zh-TW" dirty="0" smtClean="0"/>
              <a:t>?</a:t>
            </a:r>
            <a:r>
              <a:rPr lang="zh-TW" altLang="en-US" dirty="0" smtClean="0"/>
              <a:t>是否一定要等恢復均值才平倉</a:t>
            </a:r>
            <a:r>
              <a:rPr lang="en-US" altLang="zh-TW" dirty="0" smtClean="0"/>
              <a:t>?</a:t>
            </a:r>
          </a:p>
          <a:p>
            <a:pPr marL="514350" indent="-514350">
              <a:buAutoNum type="arabicPeriod" startAt="3"/>
            </a:pPr>
            <a:r>
              <a:rPr lang="zh-TW" altLang="en-US" dirty="0"/>
              <a:t>買賣部位數會受掛單</a:t>
            </a:r>
            <a:r>
              <a:rPr lang="zh-TW" altLang="en-US" dirty="0" smtClean="0"/>
              <a:t>的數量影響</a:t>
            </a:r>
            <a:r>
              <a:rPr lang="en-US" altLang="zh-TW" dirty="0" smtClean="0"/>
              <a:t>,</a:t>
            </a:r>
            <a:r>
              <a:rPr lang="zh-TW" altLang="en-US" dirty="0" smtClean="0"/>
              <a:t>以及短線操作時必須考慮的買賣價差造成的滑價效果是否要假設不考慮</a:t>
            </a:r>
            <a:r>
              <a:rPr lang="en-US" altLang="zh-TW" dirty="0" smtClean="0"/>
              <a:t>?</a:t>
            </a:r>
          </a:p>
          <a:p>
            <a:pPr marL="514350" indent="-514350">
              <a:buAutoNum type="arabicPeriod" startAt="3"/>
            </a:pPr>
            <a:endParaRPr lang="en-US" altLang="zh-TW" dirty="0" smtClean="0"/>
          </a:p>
          <a:p>
            <a:pPr marL="514350" indent="-514350">
              <a:buAutoNum type="arabicPeriod" startAt="3"/>
            </a:pPr>
            <a:endParaRPr lang="en-US" altLang="zh-TW" dirty="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37</a:t>
            </a:fld>
            <a:endParaRPr lang="zh-TW" altLang="en-US"/>
          </a:p>
        </p:txBody>
      </p:sp>
    </p:spTree>
    <p:extLst>
      <p:ext uri="{BB962C8B-B14F-4D97-AF65-F5344CB8AC3E}">
        <p14:creationId xmlns:p14="http://schemas.microsoft.com/office/powerpoint/2010/main" val="718302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Band Design </a:t>
            </a:r>
            <a:r>
              <a:rPr lang="en-US" altLang="zh-TW" dirty="0">
                <a:latin typeface="+mn-lt"/>
              </a:rPr>
              <a:t>F</a:t>
            </a:r>
            <a:r>
              <a:rPr lang="en-US" altLang="zh-TW" dirty="0" smtClean="0">
                <a:latin typeface="+mn-lt"/>
              </a:rPr>
              <a:t>or </a:t>
            </a:r>
            <a:r>
              <a:rPr lang="en-US" altLang="zh-TW" dirty="0">
                <a:latin typeface="+mn-lt"/>
              </a:rPr>
              <a:t>W</a:t>
            </a:r>
            <a:r>
              <a:rPr lang="en-US" altLang="zh-TW" dirty="0" smtClean="0">
                <a:latin typeface="+mn-lt"/>
              </a:rPr>
              <a:t>hite </a:t>
            </a:r>
            <a:r>
              <a:rPr lang="en-US" altLang="zh-TW" dirty="0">
                <a:latin typeface="+mn-lt"/>
              </a:rPr>
              <a:t>N</a:t>
            </a:r>
            <a:r>
              <a:rPr lang="en-US" altLang="zh-TW" dirty="0" smtClean="0">
                <a:latin typeface="+mn-lt"/>
              </a:rPr>
              <a:t>oise</a:t>
            </a:r>
            <a:endParaRPr lang="zh-TW" altLang="en-US" dirty="0">
              <a:latin typeface="+mn-lt"/>
            </a:endParaRPr>
          </a:p>
        </p:txBody>
      </p:sp>
      <p:sp>
        <p:nvSpPr>
          <p:cNvPr id="3" name="內容版面配置區 2"/>
          <p:cNvSpPr>
            <a:spLocks noGrp="1"/>
          </p:cNvSpPr>
          <p:nvPr>
            <p:ph idx="1"/>
          </p:nvPr>
        </p:nvSpPr>
        <p:spPr>
          <a:xfrm>
            <a:off x="195072" y="1072896"/>
            <a:ext cx="11728704" cy="5425440"/>
          </a:xfrm>
        </p:spPr>
        <p:txBody>
          <a:bodyPr/>
          <a:lstStyle/>
          <a:p>
            <a:r>
              <a:rPr lang="en-US" altLang="zh-TW" dirty="0" smtClean="0"/>
              <a:t>General principle:</a:t>
            </a:r>
          </a:p>
          <a:p>
            <a:pPr marL="457200" lvl="1" indent="0">
              <a:buNone/>
            </a:pPr>
            <a:r>
              <a:rPr lang="en-US" altLang="zh-TW" dirty="0" smtClean="0"/>
              <a:t>- Deviation from equilibrium : Put on trade</a:t>
            </a:r>
          </a:p>
          <a:p>
            <a:pPr marL="457200" lvl="1" indent="0">
              <a:buNone/>
            </a:pPr>
            <a:r>
              <a:rPr lang="en-US" altLang="zh-TW" dirty="0" smtClean="0"/>
              <a:t>- Restore : Unwind</a:t>
            </a:r>
          </a:p>
          <a:p>
            <a:pPr marL="0" indent="0">
              <a:buNone/>
            </a:pPr>
            <a:r>
              <a:rPr lang="en-US" altLang="zh-TW" dirty="0" smtClean="0"/>
              <a:t>   So , how and when? It make general principle wide and varied.</a:t>
            </a:r>
          </a:p>
          <a:p>
            <a:r>
              <a:rPr lang="en-US" altLang="zh-TW" dirty="0" smtClean="0"/>
              <a:t>This book tell us two method : </a:t>
            </a:r>
          </a:p>
          <a:p>
            <a:pPr marL="457200" lvl="1" indent="0">
              <a:buNone/>
            </a:pPr>
            <a:r>
              <a:rPr lang="en-US" altLang="zh-TW" dirty="0" smtClean="0"/>
              <a:t>1 . Put on a </a:t>
            </a:r>
            <a:r>
              <a:rPr lang="en-US" altLang="zh-TW" dirty="0"/>
              <a:t>spread </a:t>
            </a:r>
            <a:r>
              <a:rPr lang="en-US" altLang="zh-TW" dirty="0" smtClean="0"/>
              <a:t>position deviation </a:t>
            </a:r>
            <a:r>
              <a:rPr lang="en-US" altLang="zh-TW" dirty="0"/>
              <a:t>of Δ from the equilibrium value and </a:t>
            </a:r>
            <a:r>
              <a:rPr lang="en-US" altLang="zh-TW" dirty="0" smtClean="0"/>
              <a:t> </a:t>
            </a:r>
          </a:p>
          <a:p>
            <a:pPr marL="457200" lvl="1" indent="0">
              <a:buNone/>
            </a:pPr>
            <a:r>
              <a:rPr lang="en-US" altLang="zh-TW" dirty="0"/>
              <a:t> </a:t>
            </a:r>
            <a:r>
              <a:rPr lang="en-US" altLang="zh-TW" dirty="0" smtClean="0"/>
              <a:t>     liquidate the position upon mean reversion. </a:t>
            </a:r>
          </a:p>
          <a:p>
            <a:pPr marL="457200" lvl="1" indent="0">
              <a:buNone/>
            </a:pPr>
            <a:r>
              <a:rPr lang="en-US" altLang="zh-TW" dirty="0"/>
              <a:t>2 . </a:t>
            </a:r>
            <a:r>
              <a:rPr lang="en-US" altLang="zh-TW" dirty="0" smtClean="0"/>
              <a:t>The spread </a:t>
            </a:r>
            <a:r>
              <a:rPr lang="en-US" altLang="zh-TW" dirty="0"/>
              <a:t>swings equally in both directions about </a:t>
            </a:r>
            <a:r>
              <a:rPr lang="en-US" altLang="zh-TW" dirty="0" smtClean="0"/>
              <a:t>the equilibrium </a:t>
            </a:r>
            <a:r>
              <a:rPr lang="en-US" altLang="zh-TW" dirty="0"/>
              <a:t>value </a:t>
            </a:r>
            <a:endParaRPr lang="en-US" altLang="zh-TW" dirty="0" smtClean="0"/>
          </a:p>
          <a:p>
            <a:pPr marL="457200" lvl="1" indent="0">
              <a:buNone/>
            </a:pPr>
            <a:r>
              <a:rPr lang="en-US" altLang="zh-TW" dirty="0"/>
              <a:t> </a:t>
            </a:r>
            <a:r>
              <a:rPr lang="en-US" altLang="zh-TW" dirty="0" smtClean="0"/>
              <a:t>     and unwind </a:t>
            </a:r>
            <a:r>
              <a:rPr lang="en-US" altLang="zh-TW" dirty="0"/>
              <a:t>the trade when it deviates by Δ in the </a:t>
            </a:r>
            <a:r>
              <a:rPr lang="en-US" altLang="zh-TW" dirty="0" smtClean="0"/>
              <a:t>opposite </a:t>
            </a:r>
            <a:r>
              <a:rPr lang="en-US" altLang="zh-TW" dirty="0"/>
              <a:t>direction</a:t>
            </a:r>
            <a:r>
              <a:rPr lang="en-US" altLang="zh-TW" dirty="0" smtClean="0"/>
              <a:t>.</a:t>
            </a:r>
          </a:p>
          <a:p>
            <a:pPr marL="0" indent="0">
              <a:buNone/>
            </a:pPr>
            <a:r>
              <a:rPr lang="en-US" altLang="zh-TW" dirty="0"/>
              <a:t> </a:t>
            </a:r>
            <a:r>
              <a:rPr lang="en-US" altLang="zh-TW" dirty="0" smtClean="0"/>
              <a:t>  Why we need to do this?</a:t>
            </a:r>
          </a:p>
          <a:p>
            <a:pPr marL="0" indent="0">
              <a:buNone/>
            </a:pPr>
            <a:r>
              <a:rPr lang="en-US" altLang="zh-TW" dirty="0"/>
              <a:t> </a:t>
            </a:r>
            <a:r>
              <a:rPr lang="en-US" altLang="zh-TW" dirty="0" smtClean="0"/>
              <a:t>       Reduce the trading frequency → Reduce the Bid-Ask spread effect (slippage)</a:t>
            </a:r>
            <a:endParaRPr lang="zh-TW" altLang="en-US" dirty="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4</a:t>
            </a:fld>
            <a:endParaRPr lang="zh-TW" altLang="en-US"/>
          </a:p>
        </p:txBody>
      </p:sp>
    </p:spTree>
    <p:extLst>
      <p:ext uri="{BB962C8B-B14F-4D97-AF65-F5344CB8AC3E}">
        <p14:creationId xmlns:p14="http://schemas.microsoft.com/office/powerpoint/2010/main" val="1722979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Band Design </a:t>
            </a:r>
            <a:r>
              <a:rPr lang="en-US" altLang="zh-TW" dirty="0">
                <a:latin typeface="+mn-lt"/>
              </a:rPr>
              <a:t>F</a:t>
            </a:r>
            <a:r>
              <a:rPr lang="en-US" altLang="zh-TW" dirty="0" smtClean="0">
                <a:latin typeface="+mn-lt"/>
              </a:rPr>
              <a:t>or </a:t>
            </a:r>
            <a:r>
              <a:rPr lang="en-US" altLang="zh-TW" dirty="0">
                <a:latin typeface="+mn-lt"/>
              </a:rPr>
              <a:t>W</a:t>
            </a:r>
            <a:r>
              <a:rPr lang="en-US" altLang="zh-TW" dirty="0" smtClean="0">
                <a:latin typeface="+mn-lt"/>
              </a:rPr>
              <a:t>hite </a:t>
            </a:r>
            <a:r>
              <a:rPr lang="en-US" altLang="zh-TW" dirty="0">
                <a:latin typeface="+mn-lt"/>
              </a:rPr>
              <a:t>N</a:t>
            </a:r>
            <a:r>
              <a:rPr lang="en-US" altLang="zh-TW" dirty="0" smtClean="0">
                <a:latin typeface="+mn-lt"/>
              </a:rPr>
              <a:t>oise</a:t>
            </a:r>
            <a:endParaRPr lang="zh-TW" altLang="en-US" dirty="0">
              <a:latin typeface="+mn-l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95072" y="1072896"/>
                <a:ext cx="11728704" cy="5425440"/>
              </a:xfrm>
            </p:spPr>
            <p:txBody>
              <a:bodyPr/>
              <a:lstStyle/>
              <a:p>
                <a:r>
                  <a:rPr lang="en-US" altLang="zh-TW" dirty="0" smtClean="0"/>
                  <a:t>But reduce the trading frequency will increase </a:t>
                </a:r>
                <a:r>
                  <a:rPr lang="en-US" altLang="zh-TW" dirty="0"/>
                  <a:t>the holding period </a:t>
                </a:r>
                <a:r>
                  <a:rPr lang="en-US" altLang="zh-TW" dirty="0" smtClean="0"/>
                  <a:t>in the </a:t>
                </a:r>
                <a:r>
                  <a:rPr lang="en-US" altLang="zh-TW" dirty="0"/>
                  <a:t>trade</a:t>
                </a:r>
                <a:r>
                  <a:rPr lang="en-US" altLang="zh-TW" dirty="0" smtClean="0"/>
                  <a:t>.</a:t>
                </a:r>
              </a:p>
              <a:p>
                <a:pPr marL="0" indent="0">
                  <a:buNone/>
                </a:pPr>
                <a:r>
                  <a:rPr lang="en-US" altLang="zh-TW" dirty="0" smtClean="0"/>
                  <a:t>  What the problem will happen? Let recall the SNR formula :</a:t>
                </a:r>
              </a:p>
              <a:p>
                <a:pPr marL="0" indent="0">
                  <a:buNone/>
                </a:pPr>
                <a14:m>
                  <m:oMath xmlns:m="http://schemas.openxmlformats.org/officeDocument/2006/math">
                    <m:r>
                      <a:rPr lang="en-US" altLang="zh-TW" i="1">
                        <a:latin typeface="Cambria Math" panose="02040503050406030204" pitchFamily="18" charset="0"/>
                      </a:rPr>
                      <m:t>𝑆𝑁𝑅</m:t>
                    </m:r>
                    <m:r>
                      <a:rPr lang="en-US" altLang="zh-TW" i="1">
                        <a:latin typeface="Cambria Math" panose="02040503050406030204" pitchFamily="18" charset="0"/>
                      </a:rPr>
                      <m:t>=</m:t>
                    </m:r>
                    <m:f>
                      <m:fPr>
                        <m:ctrlPr>
                          <a:rPr lang="en-US" altLang="zh-TW" i="1">
                            <a:latin typeface="Cambria Math" panose="02040503050406030204" pitchFamily="18" charset="0"/>
                          </a:rPr>
                        </m:ctrlPr>
                      </m:fPr>
                      <m:num>
                        <m:sSubSup>
                          <m:sSubSupPr>
                            <m:ctrlPr>
                              <a:rPr lang="en-US" altLang="zh-TW" i="1">
                                <a:latin typeface="Cambria Math" panose="02040503050406030204" pitchFamily="18" charset="0"/>
                              </a:rPr>
                            </m:ctrlPr>
                          </m:sSubSupPr>
                          <m:e>
                            <m:r>
                              <a:rPr lang="zh-TW" altLang="en-US" i="1">
                                <a:latin typeface="Cambria Math" panose="02040503050406030204" pitchFamily="18" charset="0"/>
                              </a:rPr>
                              <m:t>𝜎</m:t>
                            </m:r>
                          </m:e>
                          <m:sub>
                            <m:r>
                              <a:rPr lang="en-US" altLang="zh-TW" i="1">
                                <a:latin typeface="Cambria Math" panose="02040503050406030204" pitchFamily="18" charset="0"/>
                              </a:rPr>
                              <m:t>𝑠𝑡𝑎𝑡𝑖𝑜𝑛𝑎𝑟𝑦</m:t>
                            </m:r>
                          </m:sub>
                          <m:sup>
                            <m:r>
                              <a:rPr lang="en-US" altLang="zh-TW" i="1">
                                <a:latin typeface="Cambria Math" panose="02040503050406030204" pitchFamily="18" charset="0"/>
                              </a:rPr>
                              <m:t>2</m:t>
                            </m:r>
                          </m:sup>
                        </m:sSubSup>
                      </m:num>
                      <m:den>
                        <m:sSubSup>
                          <m:sSubSupPr>
                            <m:ctrlPr>
                              <a:rPr lang="en-US" altLang="zh-TW" i="1">
                                <a:latin typeface="Cambria Math" panose="02040503050406030204" pitchFamily="18" charset="0"/>
                              </a:rPr>
                            </m:ctrlPr>
                          </m:sSubSupPr>
                          <m:e>
                            <m:r>
                              <a:rPr lang="zh-TW" altLang="en-US" i="1">
                                <a:latin typeface="Cambria Math" panose="02040503050406030204" pitchFamily="18" charset="0"/>
                              </a:rPr>
                              <m:t>𝜎</m:t>
                            </m:r>
                          </m:e>
                          <m:sub>
                            <m:r>
                              <a:rPr lang="en-US" altLang="zh-TW" i="1">
                                <a:latin typeface="Cambria Math" panose="02040503050406030204" pitchFamily="18" charset="0"/>
                              </a:rPr>
                              <m:t>𝑛𝑜𝑛𝑠𝑡𝑎𝑡𝑖𝑜𝑛𝑎𝑟𝑦</m:t>
                            </m:r>
                            <m:r>
                              <a:rPr lang="en-US" altLang="zh-TW" i="1">
                                <a:latin typeface="Cambria Math" panose="02040503050406030204" pitchFamily="18" charset="0"/>
                              </a:rPr>
                              <m:t>,</m:t>
                            </m:r>
                            <m:r>
                              <a:rPr lang="en-US" altLang="zh-TW" i="1">
                                <a:latin typeface="Cambria Math" panose="02040503050406030204" pitchFamily="18" charset="0"/>
                              </a:rPr>
                              <m:t>𝑡</m:t>
                            </m:r>
                          </m:sub>
                          <m:sup>
                            <m:r>
                              <a:rPr lang="en-US" altLang="zh-TW" i="1">
                                <a:latin typeface="Cambria Math" panose="02040503050406030204" pitchFamily="18" charset="0"/>
                              </a:rPr>
                              <m:t>2</m:t>
                            </m:r>
                          </m:sup>
                        </m:sSubSup>
                      </m:den>
                    </m:f>
                  </m:oMath>
                </a14:m>
                <a:r>
                  <a:rPr lang="en-US" altLang="zh-TW" dirty="0"/>
                  <a:t> , t is trading </a:t>
                </a:r>
                <a:r>
                  <a:rPr lang="en-US" altLang="zh-TW" dirty="0" smtClean="0"/>
                  <a:t>horizon</a:t>
                </a:r>
              </a:p>
              <a:p>
                <a:pPr marL="0" indent="0">
                  <a:buNone/>
                </a:pPr>
                <a:r>
                  <a:rPr lang="en-US" altLang="zh-TW" dirty="0" smtClean="0"/>
                  <a:t>    If   t ↑ -&gt;</a:t>
                </a:r>
                <a14:m>
                  <m:oMath xmlns:m="http://schemas.openxmlformats.org/officeDocument/2006/math">
                    <m:sSubSup>
                      <m:sSubSupPr>
                        <m:ctrlPr>
                          <a:rPr lang="en-US" altLang="zh-TW" sz="2400" i="1">
                            <a:latin typeface="Cambria Math" panose="02040503050406030204" pitchFamily="18" charset="0"/>
                          </a:rPr>
                        </m:ctrlPr>
                      </m:sSubSupPr>
                      <m:e>
                        <m:r>
                          <a:rPr lang="zh-TW" altLang="en-US" sz="2400" i="1">
                            <a:latin typeface="Cambria Math" panose="02040503050406030204" pitchFamily="18" charset="0"/>
                          </a:rPr>
                          <m:t>𝜎</m:t>
                        </m:r>
                      </m:e>
                      <m:sub>
                        <m:r>
                          <a:rPr lang="en-US" altLang="zh-TW" sz="2400" i="1">
                            <a:latin typeface="Cambria Math" panose="02040503050406030204" pitchFamily="18" charset="0"/>
                          </a:rPr>
                          <m:t>𝑛𝑜𝑛𝑠𝑡𝑎𝑡𝑖𝑜𝑛𝑎𝑟𝑦</m:t>
                        </m:r>
                        <m:r>
                          <a:rPr lang="en-US" altLang="zh-TW" sz="2400" i="1">
                            <a:latin typeface="Cambria Math" panose="02040503050406030204" pitchFamily="18" charset="0"/>
                          </a:rPr>
                          <m:t>,</m:t>
                        </m:r>
                        <m:r>
                          <a:rPr lang="en-US" altLang="zh-TW" sz="2400" i="1">
                            <a:latin typeface="Cambria Math" panose="02040503050406030204" pitchFamily="18" charset="0"/>
                          </a:rPr>
                          <m:t>𝑡</m:t>
                        </m:r>
                      </m:sub>
                      <m:sup>
                        <m:r>
                          <a:rPr lang="en-US" altLang="zh-TW" sz="2400" i="1">
                            <a:latin typeface="Cambria Math" panose="02040503050406030204" pitchFamily="18" charset="0"/>
                          </a:rPr>
                          <m:t>2</m:t>
                        </m:r>
                      </m:sup>
                    </m:sSubSup>
                  </m:oMath>
                </a14:m>
                <a:r>
                  <a:rPr lang="en-US" altLang="zh-TW" dirty="0" smtClean="0"/>
                  <a:t>↑  -&gt;  SNR ↓  </a:t>
                </a:r>
              </a:p>
              <a:p>
                <a:pPr marL="0" indent="0">
                  <a:buNone/>
                </a:pPr>
                <a:r>
                  <a:rPr lang="en-US" altLang="zh-TW" dirty="0" smtClean="0"/>
                  <a:t>          -&gt; deviation from assumption of </a:t>
                </a:r>
                <a:r>
                  <a:rPr lang="en-US" altLang="zh-TW" dirty="0" err="1" smtClean="0"/>
                  <a:t>cointegration</a:t>
                </a:r>
                <a:endParaRPr lang="en-US" altLang="zh-TW" dirty="0" smtClean="0"/>
              </a:p>
              <a:p>
                <a:pPr marL="0" indent="0">
                  <a:buNone/>
                </a:pPr>
                <a:r>
                  <a:rPr lang="en-US" altLang="zh-TW" dirty="0" smtClean="0"/>
                  <a:t>          -&gt; mean drift</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95072" y="1072896"/>
                <a:ext cx="11728704" cy="5425440"/>
              </a:xfrm>
              <a:blipFill rotWithShape="1">
                <a:blip r:embed="rId3"/>
                <a:stretch>
                  <a:fillRect l="-884" t="-1798" r="-36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988AD7BD-E49C-4A61-A795-18DB5045E250}" type="slidenum">
              <a:rPr lang="zh-TW" altLang="en-US" smtClean="0"/>
              <a:pPr/>
              <a:t>5</a:t>
            </a:fld>
            <a:endParaRPr lang="zh-TW" altLang="en-US"/>
          </a:p>
        </p:txBody>
      </p:sp>
    </p:spTree>
    <p:extLst>
      <p:ext uri="{BB962C8B-B14F-4D97-AF65-F5344CB8AC3E}">
        <p14:creationId xmlns:p14="http://schemas.microsoft.com/office/powerpoint/2010/main" val="2398817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Band Design </a:t>
            </a:r>
            <a:r>
              <a:rPr lang="en-US" altLang="zh-TW" dirty="0">
                <a:latin typeface="+mn-lt"/>
              </a:rPr>
              <a:t>F</a:t>
            </a:r>
            <a:r>
              <a:rPr lang="en-US" altLang="zh-TW" dirty="0" smtClean="0">
                <a:latin typeface="+mn-lt"/>
              </a:rPr>
              <a:t>or </a:t>
            </a:r>
            <a:r>
              <a:rPr lang="en-US" altLang="zh-TW" dirty="0">
                <a:latin typeface="+mn-lt"/>
              </a:rPr>
              <a:t>W</a:t>
            </a:r>
            <a:r>
              <a:rPr lang="en-US" altLang="zh-TW" dirty="0" smtClean="0">
                <a:latin typeface="+mn-lt"/>
              </a:rPr>
              <a:t>hite </a:t>
            </a:r>
            <a:r>
              <a:rPr lang="en-US" altLang="zh-TW" dirty="0">
                <a:latin typeface="+mn-lt"/>
              </a:rPr>
              <a:t>N</a:t>
            </a:r>
            <a:r>
              <a:rPr lang="en-US" altLang="zh-TW" dirty="0" smtClean="0">
                <a:latin typeface="+mn-lt"/>
              </a:rPr>
              <a:t>oise</a:t>
            </a:r>
            <a:endParaRPr lang="zh-TW" altLang="en-US" dirty="0">
              <a:latin typeface="+mn-lt"/>
            </a:endParaRPr>
          </a:p>
        </p:txBody>
      </p:sp>
      <p:sp>
        <p:nvSpPr>
          <p:cNvPr id="3" name="內容版面配置區 2"/>
          <p:cNvSpPr>
            <a:spLocks noGrp="1"/>
          </p:cNvSpPr>
          <p:nvPr>
            <p:ph idx="1"/>
          </p:nvPr>
        </p:nvSpPr>
        <p:spPr>
          <a:xfrm>
            <a:off x="195072" y="1072896"/>
            <a:ext cx="11728704" cy="5425440"/>
          </a:xfrm>
        </p:spPr>
        <p:txBody>
          <a:bodyPr/>
          <a:lstStyle/>
          <a:p>
            <a:r>
              <a:rPr lang="en-US" altLang="zh-TW" dirty="0" smtClean="0"/>
              <a:t>Let us to take into consideration in the trading process is the amount of inventory we are willing to hold on a spread.</a:t>
            </a:r>
            <a:endParaRPr lang="en-US" altLang="zh-TW" dirty="0"/>
          </a:p>
          <a:p>
            <a:pPr marL="914400" lvl="1" indent="-457200">
              <a:buAutoNum type="arabicPeriod"/>
            </a:pPr>
            <a:r>
              <a:rPr lang="en-US" altLang="zh-TW" dirty="0" smtClean="0">
                <a:solidFill>
                  <a:srgbClr val="FF0000"/>
                </a:solidFill>
              </a:rPr>
              <a:t>we </a:t>
            </a:r>
            <a:r>
              <a:rPr lang="en-US" altLang="zh-TW" dirty="0">
                <a:solidFill>
                  <a:srgbClr val="FF0000"/>
                </a:solidFill>
              </a:rPr>
              <a:t>could observe the spread at regular time intervals and put </a:t>
            </a:r>
            <a:r>
              <a:rPr lang="en-US" altLang="zh-TW" dirty="0" smtClean="0">
                <a:solidFill>
                  <a:srgbClr val="FF0000"/>
                </a:solidFill>
              </a:rPr>
              <a:t>on a </a:t>
            </a:r>
            <a:r>
              <a:rPr lang="en-US" altLang="zh-TW" dirty="0">
                <a:solidFill>
                  <a:srgbClr val="FF0000"/>
                </a:solidFill>
              </a:rPr>
              <a:t>position whenever </a:t>
            </a:r>
            <a:r>
              <a:rPr lang="en-US" altLang="zh-TW" dirty="0" smtClean="0">
                <a:solidFill>
                  <a:srgbClr val="FF0000"/>
                </a:solidFill>
              </a:rPr>
              <a:t>we </a:t>
            </a:r>
            <a:r>
              <a:rPr lang="en-US" altLang="zh-TW" dirty="0">
                <a:solidFill>
                  <a:srgbClr val="FF0000"/>
                </a:solidFill>
              </a:rPr>
              <a:t>spot a deviation, regardless of the current </a:t>
            </a:r>
            <a:r>
              <a:rPr lang="en-US" altLang="zh-TW" dirty="0" smtClean="0">
                <a:solidFill>
                  <a:srgbClr val="FF0000"/>
                </a:solidFill>
              </a:rPr>
              <a:t>holdings in </a:t>
            </a:r>
            <a:r>
              <a:rPr lang="en-US" altLang="zh-TW" dirty="0">
                <a:solidFill>
                  <a:srgbClr val="FF0000"/>
                </a:solidFill>
              </a:rPr>
              <a:t>inventory relying on the statistics of the </a:t>
            </a:r>
            <a:r>
              <a:rPr lang="en-US" altLang="zh-TW" dirty="0" smtClean="0">
                <a:solidFill>
                  <a:srgbClr val="FF0000"/>
                </a:solidFill>
              </a:rPr>
              <a:t>spread </a:t>
            </a:r>
            <a:r>
              <a:rPr lang="en-US" altLang="zh-TW" dirty="0">
                <a:solidFill>
                  <a:srgbClr val="FF0000"/>
                </a:solidFill>
              </a:rPr>
              <a:t>series to control our inventory</a:t>
            </a:r>
            <a:r>
              <a:rPr lang="en-US" altLang="zh-TW" dirty="0" smtClean="0">
                <a:solidFill>
                  <a:srgbClr val="FF0000"/>
                </a:solidFill>
              </a:rPr>
              <a:t>.</a:t>
            </a:r>
            <a:endParaRPr lang="en-US" altLang="zh-TW" dirty="0" smtClean="0"/>
          </a:p>
          <a:p>
            <a:pPr marL="914400" lvl="1" indent="-457200">
              <a:buAutoNum type="arabicPeriod"/>
            </a:pPr>
            <a:r>
              <a:rPr lang="en-US" altLang="zh-TW" dirty="0" smtClean="0"/>
              <a:t>One spread unit:</a:t>
            </a:r>
          </a:p>
          <a:p>
            <a:pPr marL="457200" lvl="1" indent="0">
              <a:buNone/>
            </a:pPr>
            <a:r>
              <a:rPr lang="en-US" altLang="zh-TW" dirty="0"/>
              <a:t> </a:t>
            </a:r>
            <a:r>
              <a:rPr lang="en-US" altLang="zh-TW" dirty="0" smtClean="0"/>
              <a:t>      - if </a:t>
            </a:r>
            <a:r>
              <a:rPr lang="en-US" altLang="zh-TW" dirty="0"/>
              <a:t>we currently have one unit of spread in inventory, then </a:t>
            </a:r>
            <a:r>
              <a:rPr lang="en-US" altLang="zh-TW" dirty="0" smtClean="0"/>
              <a:t>even if </a:t>
            </a:r>
            <a:r>
              <a:rPr lang="en-US" altLang="zh-TW" dirty="0"/>
              <a:t>we observe a </a:t>
            </a:r>
            <a:endParaRPr lang="en-US" altLang="zh-TW" dirty="0" smtClean="0"/>
          </a:p>
          <a:p>
            <a:pPr marL="457200" lvl="1" indent="0">
              <a:buNone/>
            </a:pPr>
            <a:r>
              <a:rPr lang="en-US" altLang="zh-TW" dirty="0"/>
              <a:t> </a:t>
            </a:r>
            <a:r>
              <a:rPr lang="en-US" altLang="zh-TW" dirty="0" smtClean="0"/>
              <a:t>        deviation </a:t>
            </a:r>
            <a:r>
              <a:rPr lang="en-US" altLang="zh-TW" dirty="0"/>
              <a:t>in the same direction, we do not add on to our position</a:t>
            </a:r>
            <a:r>
              <a:rPr lang="en-US" altLang="zh-TW" dirty="0" smtClean="0"/>
              <a:t>.</a:t>
            </a:r>
          </a:p>
          <a:p>
            <a:pPr marL="457200" lvl="1" indent="0">
              <a:buNone/>
            </a:pPr>
            <a:r>
              <a:rPr lang="en-US" altLang="zh-TW" dirty="0"/>
              <a:t>       - if the spread deviates in the opposite direction, we close </a:t>
            </a:r>
            <a:r>
              <a:rPr lang="en-US" altLang="zh-TW" dirty="0" smtClean="0"/>
              <a:t>out our </a:t>
            </a:r>
            <a:r>
              <a:rPr lang="en-US" altLang="zh-TW" dirty="0"/>
              <a:t>current position </a:t>
            </a:r>
            <a:endParaRPr lang="en-US" altLang="zh-TW" dirty="0" smtClean="0"/>
          </a:p>
          <a:p>
            <a:pPr marL="457200" lvl="1" indent="0">
              <a:buNone/>
            </a:pPr>
            <a:r>
              <a:rPr lang="en-US" altLang="zh-TW" dirty="0"/>
              <a:t> </a:t>
            </a:r>
            <a:r>
              <a:rPr lang="en-US" altLang="zh-TW" dirty="0" smtClean="0"/>
              <a:t>        and </a:t>
            </a:r>
            <a:r>
              <a:rPr lang="en-US" altLang="zh-TW" dirty="0"/>
              <a:t>enter into a new spread position in the opposite </a:t>
            </a:r>
            <a:r>
              <a:rPr lang="en-US" altLang="zh-TW" dirty="0" smtClean="0"/>
              <a:t>direction of </a:t>
            </a:r>
            <a:r>
              <a:rPr lang="en-US" altLang="zh-TW" dirty="0"/>
              <a:t>our </a:t>
            </a:r>
            <a:r>
              <a:rPr lang="en-US" altLang="zh-TW" dirty="0" smtClean="0"/>
              <a:t>original    </a:t>
            </a:r>
          </a:p>
          <a:p>
            <a:pPr marL="457200" lvl="1" indent="0">
              <a:buNone/>
            </a:pPr>
            <a:r>
              <a:rPr lang="en-US" altLang="zh-TW" dirty="0"/>
              <a:t> </a:t>
            </a:r>
            <a:r>
              <a:rPr lang="en-US" altLang="zh-TW" dirty="0" smtClean="0"/>
              <a:t>        holdings.</a:t>
            </a:r>
          </a:p>
          <a:p>
            <a:pPr marL="457200" lvl="1" indent="0">
              <a:buNone/>
            </a:pPr>
            <a:r>
              <a:rPr lang="en-US" altLang="zh-TW" dirty="0"/>
              <a:t>Practical trading is probably somewhere </a:t>
            </a:r>
            <a:r>
              <a:rPr lang="en-US" altLang="zh-TW" dirty="0" smtClean="0"/>
              <a:t>between the </a:t>
            </a:r>
            <a:r>
              <a:rPr lang="en-US" altLang="zh-TW" dirty="0"/>
              <a:t>two extremes.</a:t>
            </a:r>
            <a:endParaRPr lang="en-US" altLang="zh-TW" dirty="0" smtClean="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6</a:t>
            </a:fld>
            <a:endParaRPr lang="zh-TW" altLang="en-US"/>
          </a:p>
        </p:txBody>
      </p:sp>
    </p:spTree>
    <p:extLst>
      <p:ext uri="{BB962C8B-B14F-4D97-AF65-F5344CB8AC3E}">
        <p14:creationId xmlns:p14="http://schemas.microsoft.com/office/powerpoint/2010/main" val="2956724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Band Design </a:t>
            </a:r>
            <a:r>
              <a:rPr lang="en-US" altLang="zh-TW" dirty="0">
                <a:latin typeface="+mn-lt"/>
              </a:rPr>
              <a:t>F</a:t>
            </a:r>
            <a:r>
              <a:rPr lang="en-US" altLang="zh-TW" dirty="0" smtClean="0">
                <a:latin typeface="+mn-lt"/>
              </a:rPr>
              <a:t>or </a:t>
            </a:r>
            <a:r>
              <a:rPr lang="en-US" altLang="zh-TW" dirty="0">
                <a:latin typeface="+mn-lt"/>
              </a:rPr>
              <a:t>W</a:t>
            </a:r>
            <a:r>
              <a:rPr lang="en-US" altLang="zh-TW" dirty="0" smtClean="0">
                <a:latin typeface="+mn-lt"/>
              </a:rPr>
              <a:t>hite </a:t>
            </a:r>
            <a:r>
              <a:rPr lang="en-US" altLang="zh-TW" dirty="0">
                <a:latin typeface="+mn-lt"/>
              </a:rPr>
              <a:t>N</a:t>
            </a:r>
            <a:r>
              <a:rPr lang="en-US" altLang="zh-TW" dirty="0" smtClean="0">
                <a:latin typeface="+mn-lt"/>
              </a:rPr>
              <a:t>oise</a:t>
            </a:r>
            <a:endParaRPr lang="zh-TW" altLang="en-US" dirty="0">
              <a:latin typeface="+mn-l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95072" y="906645"/>
                <a:ext cx="11728704" cy="5862289"/>
              </a:xfrm>
            </p:spPr>
            <p:txBody>
              <a:bodyPr>
                <a:normAutofit lnSpcReduction="10000"/>
              </a:bodyPr>
              <a:lstStyle/>
              <a:p>
                <a:r>
                  <a:rPr lang="en-US" altLang="zh-TW" dirty="0" smtClean="0"/>
                  <a:t>So , we now need to decide a </a:t>
                </a:r>
                <a14:m>
                  <m:oMath xmlns:m="http://schemas.openxmlformats.org/officeDocument/2006/math">
                    <m:r>
                      <a:rPr lang="en-US" altLang="zh-TW" i="1" smtClean="0">
                        <a:latin typeface="Cambria Math"/>
                        <a:ea typeface="Cambria Math"/>
                      </a:rPr>
                      <m:t>∆</m:t>
                    </m:r>
                  </m:oMath>
                </a14:m>
                <a:r>
                  <a:rPr lang="en-US" altLang="zh-TW" dirty="0" smtClean="0"/>
                  <a:t> for the trade.</a:t>
                </a:r>
              </a:p>
              <a:p>
                <a:pPr lvl="1">
                  <a:buFontTx/>
                  <a:buChar char="-"/>
                </a:pPr>
                <a:r>
                  <a:rPr lang="en-US" altLang="zh-TW" dirty="0" smtClean="0"/>
                  <a:t>In CH2 </a:t>
                </a:r>
                <a:r>
                  <a:rPr lang="en-US" altLang="zh-TW" dirty="0"/>
                  <a:t>, </a:t>
                </a:r>
                <a:r>
                  <a:rPr lang="en-US" altLang="zh-TW" dirty="0" smtClean="0"/>
                  <a:t>the </a:t>
                </a:r>
                <a:r>
                  <a:rPr lang="en-US" altLang="zh-TW" dirty="0"/>
                  <a:t>most widely used version of white noise in practice and is referred to as </a:t>
                </a:r>
              </a:p>
              <a:p>
                <a:pPr marL="457200" lvl="1" indent="0">
                  <a:buNone/>
                </a:pPr>
                <a:r>
                  <a:rPr lang="en-US" altLang="zh-TW" dirty="0" smtClean="0">
                    <a:solidFill>
                      <a:schemeClr val="accent2"/>
                    </a:solidFill>
                  </a:rPr>
                  <a:t>Gaussian </a:t>
                </a:r>
                <a:r>
                  <a:rPr lang="en-US" altLang="zh-TW" dirty="0">
                    <a:solidFill>
                      <a:schemeClr val="accent2"/>
                    </a:solidFill>
                  </a:rPr>
                  <a:t>white noise</a:t>
                </a:r>
                <a:r>
                  <a:rPr lang="en-US" altLang="zh-TW" dirty="0" smtClean="0"/>
                  <a:t>.</a:t>
                </a:r>
              </a:p>
              <a:p>
                <a:pPr marL="457200" lvl="1" indent="0">
                  <a:buNone/>
                </a:pP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a:rPr>
                          <m:t>𝑦</m:t>
                        </m:r>
                      </m:e>
                      <m:sub>
                        <m:r>
                          <a:rPr lang="en-US" altLang="zh-TW" b="0" i="1" smtClean="0">
                            <a:latin typeface="Cambria Math"/>
                          </a:rPr>
                          <m:t>𝑡</m:t>
                        </m:r>
                      </m:sub>
                    </m:sSub>
                    <m:r>
                      <a:rPr lang="en-US" altLang="zh-TW" b="0" i="1" smtClean="0">
                        <a:latin typeface="Cambria Math"/>
                      </a:rPr>
                      <m:t>=</m:t>
                    </m:r>
                    <m:sSub>
                      <m:sSubPr>
                        <m:ctrlPr>
                          <a:rPr lang="en-US" altLang="zh-TW" b="0" i="1" smtClean="0">
                            <a:latin typeface="Cambria Math" panose="02040503050406030204" pitchFamily="18" charset="0"/>
                          </a:rPr>
                        </m:ctrlPr>
                      </m:sSubPr>
                      <m:e>
                        <m:r>
                          <a:rPr lang="zh-TW" altLang="en-US" b="0" i="1" smtClean="0">
                            <a:latin typeface="Cambria Math"/>
                          </a:rPr>
                          <m:t>𝜀</m:t>
                        </m:r>
                      </m:e>
                      <m:sub>
                        <m:r>
                          <a:rPr lang="en-US" altLang="zh-TW" b="0" i="1" smtClean="0">
                            <a:latin typeface="Cambria Math"/>
                          </a:rPr>
                          <m:t>𝑡</m:t>
                        </m:r>
                      </m:sub>
                    </m:sSub>
                  </m:oMath>
                </a14:m>
                <a:r>
                  <a:rPr lang="en-US" altLang="zh-TW" dirty="0" smtClean="0"/>
                  <a:t> ,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a:rPr>
                          <m:t>𝜀</m:t>
                        </m:r>
                      </m:e>
                      <m:sub>
                        <m:r>
                          <a:rPr lang="en-US" altLang="zh-TW" i="1">
                            <a:latin typeface="Cambria Math"/>
                          </a:rPr>
                          <m:t>𝑡</m:t>
                        </m:r>
                      </m:sub>
                    </m:sSub>
                    <m:r>
                      <a:rPr lang="en-US" altLang="zh-TW" i="1" smtClean="0">
                        <a:latin typeface="Cambria Math"/>
                        <a:ea typeface="Cambria Math"/>
                      </a:rPr>
                      <m:t>~</m:t>
                    </m:r>
                    <m:r>
                      <a:rPr lang="en-US" altLang="zh-TW" b="0" i="1" smtClean="0">
                        <a:latin typeface="Cambria Math"/>
                        <a:ea typeface="Cambria Math"/>
                      </a:rPr>
                      <m:t> </m:t>
                    </m:r>
                    <m:r>
                      <a:rPr lang="en-US" altLang="zh-TW" b="0" i="1" smtClean="0">
                        <a:latin typeface="Cambria Math"/>
                        <a:ea typeface="Cambria Math"/>
                      </a:rPr>
                      <m:t>𝐺𝑎𝑢𝑠𝑠𝑖𝑎𝑛</m:t>
                    </m:r>
                    <m:r>
                      <a:rPr lang="en-US" altLang="zh-TW" b="0" i="1" smtClean="0">
                        <a:latin typeface="Cambria Math"/>
                        <a:ea typeface="Cambria Math"/>
                      </a:rPr>
                      <m:t> </m:t>
                    </m:r>
                    <m:r>
                      <a:rPr lang="en-US" altLang="zh-TW" b="0" i="1" smtClean="0">
                        <a:latin typeface="Cambria Math"/>
                        <a:ea typeface="Cambria Math"/>
                      </a:rPr>
                      <m:t>𝑑𝑖𝑠𝑡𝑟𝑖𝑏𝑢𝑡𝑖𝑜𝑛</m:t>
                    </m:r>
                  </m:oMath>
                </a14:m>
                <a:endParaRPr lang="en-US" altLang="zh-TW" dirty="0" smtClean="0"/>
              </a:p>
              <a:p>
                <a:pPr lvl="1">
                  <a:buFontTx/>
                  <a:buChar char="-"/>
                </a:pPr>
                <a:r>
                  <a:rPr lang="en-US" altLang="zh-TW" dirty="0" smtClean="0"/>
                  <a:t>Buy one unit spread : Spread &lt; - </a:t>
                </a:r>
                <a14:m>
                  <m:oMath xmlns:m="http://schemas.openxmlformats.org/officeDocument/2006/math">
                    <m:r>
                      <a:rPr lang="en-US" altLang="zh-TW" i="1">
                        <a:latin typeface="Cambria Math"/>
                        <a:ea typeface="Cambria Math"/>
                      </a:rPr>
                      <m:t>∆</m:t>
                    </m:r>
                  </m:oMath>
                </a14:m>
                <a:endParaRPr lang="en-US" altLang="zh-TW" dirty="0" smtClean="0"/>
              </a:p>
              <a:p>
                <a:pPr marL="457200" lvl="1" indent="0">
                  <a:buNone/>
                </a:pPr>
                <a:r>
                  <a:rPr lang="en-US" altLang="zh-TW" dirty="0" smtClean="0"/>
                  <a:t>   Sell one unit spread : Spread &gt;</a:t>
                </a:r>
                <a14:m>
                  <m:oMath xmlns:m="http://schemas.openxmlformats.org/officeDocument/2006/math">
                    <m:r>
                      <a:rPr lang="en-US" altLang="zh-TW" i="1">
                        <a:latin typeface="Cambria Math"/>
                        <a:ea typeface="Cambria Math"/>
                      </a:rPr>
                      <m:t>∆</m:t>
                    </m:r>
                  </m:oMath>
                </a14:m>
                <a:r>
                  <a:rPr lang="en-US" altLang="zh-TW" dirty="0" smtClean="0"/>
                  <a:t>   (</a:t>
                </a:r>
                <a14:m>
                  <m:oMath xmlns:m="http://schemas.openxmlformats.org/officeDocument/2006/math">
                    <m:r>
                      <a:rPr lang="en-US" altLang="zh-TW" i="1">
                        <a:latin typeface="Cambria Math"/>
                        <a:ea typeface="Cambria Math"/>
                      </a:rPr>
                      <m:t>∆</m:t>
                    </m:r>
                  </m:oMath>
                </a14:m>
                <a:r>
                  <a:rPr lang="en-US" altLang="zh-TW" dirty="0" smtClean="0"/>
                  <a:t> is positive.)</a:t>
                </a:r>
              </a:p>
              <a:p>
                <a:r>
                  <a:rPr lang="en-US" altLang="zh-TW" dirty="0" smtClean="0"/>
                  <a:t>Gaussian distribution : </a:t>
                </a:r>
              </a:p>
              <a:p>
                <a:pPr marL="0" indent="0">
                  <a:buNone/>
                </a:pPr>
                <a14:m>
                  <m:oMath xmlns:m="http://schemas.openxmlformats.org/officeDocument/2006/math">
                    <m:r>
                      <a:rPr lang="en-US" altLang="zh-TW" b="0" i="1" smtClean="0">
                        <a:latin typeface="Cambria Math"/>
                      </a:rPr>
                      <m:t>𝑃</m:t>
                    </m:r>
                    <m:d>
                      <m:dPr>
                        <m:ctrlPr>
                          <a:rPr lang="en-US" altLang="zh-TW" b="0" i="1" smtClean="0">
                            <a:latin typeface="Cambria Math" panose="02040503050406030204" pitchFamily="18" charset="0"/>
                          </a:rPr>
                        </m:ctrlPr>
                      </m:dPr>
                      <m:e>
                        <m:r>
                          <a:rPr lang="en-US" altLang="zh-TW" b="0" i="1" smtClean="0">
                            <a:latin typeface="Cambria Math"/>
                          </a:rPr>
                          <m:t>𝑠𝑝𝑟𝑒𝑎𝑑</m:t>
                        </m:r>
                        <m:r>
                          <a:rPr lang="en-US" altLang="zh-TW" b="0" i="1" smtClean="0">
                            <a:latin typeface="Cambria Math"/>
                          </a:rPr>
                          <m:t> ≥∆</m:t>
                        </m:r>
                      </m:e>
                    </m:d>
                    <m:r>
                      <a:rPr lang="en-US" altLang="zh-TW" b="0" i="1" smtClean="0">
                        <a:latin typeface="Cambria Math"/>
                        <a:ea typeface="Cambria Math"/>
                      </a:rPr>
                      <m:t>=1−</m:t>
                    </m:r>
                    <m:r>
                      <a:rPr lang="en-US" altLang="zh-TW" b="0" i="1" smtClean="0">
                        <a:latin typeface="Cambria Math"/>
                        <a:ea typeface="Cambria Math"/>
                      </a:rPr>
                      <m:t>𝑁</m:t>
                    </m:r>
                    <m:d>
                      <m:dPr>
                        <m:ctrlPr>
                          <a:rPr lang="en-US" altLang="zh-TW" b="0" i="1" smtClean="0">
                            <a:latin typeface="Cambria Math" panose="02040503050406030204" pitchFamily="18" charset="0"/>
                            <a:ea typeface="Cambria Math"/>
                          </a:rPr>
                        </m:ctrlPr>
                      </m:dPr>
                      <m:e>
                        <m:r>
                          <a:rPr lang="en-US" altLang="zh-TW" b="0" i="1" smtClean="0">
                            <a:latin typeface="Cambria Math"/>
                            <a:ea typeface="Cambria Math"/>
                          </a:rPr>
                          <m:t>∆</m:t>
                        </m:r>
                      </m:e>
                    </m:d>
                  </m:oMath>
                </a14:m>
                <a:r>
                  <a:rPr lang="en-US" altLang="zh-TW" b="0" dirty="0" smtClean="0">
                    <a:ea typeface="Cambria Math"/>
                  </a:rPr>
                  <a:t>  ; </a:t>
                </a:r>
                <a14:m>
                  <m:oMath xmlns:m="http://schemas.openxmlformats.org/officeDocument/2006/math">
                    <m:r>
                      <a:rPr lang="en-US" altLang="zh-TW" i="1">
                        <a:latin typeface="Cambria Math"/>
                      </a:rPr>
                      <m:t>𝑃</m:t>
                    </m:r>
                    <m:d>
                      <m:dPr>
                        <m:ctrlPr>
                          <a:rPr lang="en-US" altLang="zh-TW" i="1" smtClean="0">
                            <a:latin typeface="Cambria Math" panose="02040503050406030204" pitchFamily="18" charset="0"/>
                          </a:rPr>
                        </m:ctrlPr>
                      </m:dPr>
                      <m:e>
                        <m:r>
                          <a:rPr lang="en-US" altLang="zh-TW" i="1">
                            <a:latin typeface="Cambria Math"/>
                          </a:rPr>
                          <m:t>𝑠𝑝𝑟𝑒𝑎𝑑</m:t>
                        </m:r>
                        <m:r>
                          <a:rPr lang="en-US" altLang="zh-TW" b="0" i="1" smtClean="0">
                            <a:latin typeface="Cambria Math"/>
                          </a:rPr>
                          <m:t> </m:t>
                        </m:r>
                        <m:r>
                          <a:rPr lang="en-US" altLang="zh-TW" b="0" i="1" smtClean="0">
                            <a:latin typeface="Cambria Math"/>
                            <a:ea typeface="Cambria Math"/>
                          </a:rPr>
                          <m:t>≤−</m:t>
                        </m:r>
                        <m:r>
                          <a:rPr lang="en-US" altLang="zh-TW" i="1">
                            <a:latin typeface="Cambria Math"/>
                          </a:rPr>
                          <m:t>∆</m:t>
                        </m:r>
                      </m:e>
                    </m:d>
                    <m:r>
                      <a:rPr lang="en-US" altLang="zh-TW" i="1">
                        <a:latin typeface="Cambria Math"/>
                        <a:ea typeface="Cambria Math"/>
                      </a:rPr>
                      <m:t>=</m:t>
                    </m:r>
                    <m:r>
                      <a:rPr lang="en-US" altLang="zh-TW" i="1">
                        <a:latin typeface="Cambria Math"/>
                        <a:ea typeface="Cambria Math"/>
                      </a:rPr>
                      <m:t>𝑁</m:t>
                    </m:r>
                    <m:d>
                      <m:dPr>
                        <m:ctrlPr>
                          <a:rPr lang="en-US" altLang="zh-TW" i="1">
                            <a:latin typeface="Cambria Math" panose="02040503050406030204" pitchFamily="18" charset="0"/>
                            <a:ea typeface="Cambria Math"/>
                          </a:rPr>
                        </m:ctrlPr>
                      </m:dPr>
                      <m:e>
                        <m:r>
                          <a:rPr lang="en-US" altLang="zh-TW" b="0" i="1" smtClean="0">
                            <a:latin typeface="Cambria Math"/>
                            <a:ea typeface="Cambria Math"/>
                          </a:rPr>
                          <m:t>−</m:t>
                        </m:r>
                        <m:r>
                          <a:rPr lang="en-US" altLang="zh-TW" i="1">
                            <a:latin typeface="Cambria Math"/>
                            <a:ea typeface="Cambria Math"/>
                          </a:rPr>
                          <m:t>∆</m:t>
                        </m:r>
                      </m:e>
                    </m:d>
                  </m:oMath>
                </a14:m>
                <a:endParaRPr lang="en-US" altLang="zh-TW" b="0" dirty="0" smtClean="0">
                  <a:ea typeface="Cambria Math"/>
                </a:endParaRPr>
              </a:p>
              <a:p>
                <a:pPr marL="0" indent="0">
                  <a:buNone/>
                </a:pPr>
                <a:r>
                  <a:rPr lang="en-US" altLang="zh-TW" dirty="0" smtClean="0"/>
                  <a:t>   But by </a:t>
                </a:r>
                <a:r>
                  <a:rPr lang="en-US" altLang="zh-TW" dirty="0"/>
                  <a:t>symmetry of the </a:t>
                </a:r>
                <a:r>
                  <a:rPr lang="en-US" altLang="zh-TW" dirty="0" smtClean="0"/>
                  <a:t>Gaussian , </a:t>
                </a:r>
                <a14:m>
                  <m:oMath xmlns:m="http://schemas.openxmlformats.org/officeDocument/2006/math">
                    <m:r>
                      <a:rPr lang="en-US" altLang="zh-TW" i="1">
                        <a:latin typeface="Cambria Math"/>
                        <a:ea typeface="Cambria Math"/>
                      </a:rPr>
                      <m:t>𝑁</m:t>
                    </m:r>
                    <m:d>
                      <m:dPr>
                        <m:ctrlPr>
                          <a:rPr lang="en-US" altLang="zh-TW" i="1">
                            <a:latin typeface="Cambria Math" panose="02040503050406030204" pitchFamily="18" charset="0"/>
                            <a:ea typeface="Cambria Math"/>
                          </a:rPr>
                        </m:ctrlPr>
                      </m:dPr>
                      <m:e>
                        <m:r>
                          <a:rPr lang="en-US" altLang="zh-TW" i="1">
                            <a:latin typeface="Cambria Math"/>
                            <a:ea typeface="Cambria Math"/>
                          </a:rPr>
                          <m:t>−∆</m:t>
                        </m:r>
                      </m:e>
                    </m:d>
                    <m:r>
                      <a:rPr lang="en-US" altLang="zh-TW" b="0" i="1" smtClean="0">
                        <a:latin typeface="Cambria Math"/>
                        <a:ea typeface="Cambria Math"/>
                      </a:rPr>
                      <m:t>=</m:t>
                    </m:r>
                    <m:r>
                      <a:rPr lang="en-US" altLang="zh-TW" i="1">
                        <a:latin typeface="Cambria Math"/>
                        <a:ea typeface="Cambria Math"/>
                      </a:rPr>
                      <m:t>1−</m:t>
                    </m:r>
                    <m:r>
                      <a:rPr lang="en-US" altLang="zh-TW" i="1">
                        <a:latin typeface="Cambria Math"/>
                        <a:ea typeface="Cambria Math"/>
                      </a:rPr>
                      <m:t>𝑁</m:t>
                    </m:r>
                    <m:d>
                      <m:dPr>
                        <m:ctrlPr>
                          <a:rPr lang="en-US" altLang="zh-TW" i="1">
                            <a:latin typeface="Cambria Math" panose="02040503050406030204" pitchFamily="18" charset="0"/>
                            <a:ea typeface="Cambria Math"/>
                          </a:rPr>
                        </m:ctrlPr>
                      </m:dPr>
                      <m:e>
                        <m:r>
                          <a:rPr lang="en-US" altLang="zh-TW" i="1">
                            <a:latin typeface="Cambria Math"/>
                            <a:ea typeface="Cambria Math"/>
                          </a:rPr>
                          <m:t>∆</m:t>
                        </m:r>
                      </m:e>
                    </m:d>
                  </m:oMath>
                </a14:m>
                <a:endParaRPr lang="en-US" altLang="zh-TW" dirty="0" smtClean="0"/>
              </a:p>
              <a:p>
                <a:pPr marL="0" indent="0">
                  <a:buNone/>
                </a:pPr>
                <a:r>
                  <a:rPr lang="en-US" altLang="zh-TW" dirty="0" smtClean="0"/>
                  <a:t>  So , </a:t>
                </a:r>
                <a14:m>
                  <m:oMath xmlns:m="http://schemas.openxmlformats.org/officeDocument/2006/math">
                    <m:r>
                      <a:rPr lang="en-US" altLang="zh-TW" i="1">
                        <a:latin typeface="Cambria Math"/>
                      </a:rPr>
                      <m:t>𝑃</m:t>
                    </m:r>
                    <m:d>
                      <m:dPr>
                        <m:ctrlPr>
                          <a:rPr lang="en-US" altLang="zh-TW" i="1">
                            <a:latin typeface="Cambria Math" panose="02040503050406030204" pitchFamily="18" charset="0"/>
                          </a:rPr>
                        </m:ctrlPr>
                      </m:dPr>
                      <m:e>
                        <m:r>
                          <a:rPr lang="en-US" altLang="zh-TW" i="1">
                            <a:latin typeface="Cambria Math"/>
                          </a:rPr>
                          <m:t>𝑠𝑝𝑟𝑒𝑎𝑑</m:t>
                        </m:r>
                        <m:r>
                          <a:rPr lang="en-US" altLang="zh-TW" i="1">
                            <a:latin typeface="Cambria Math"/>
                          </a:rPr>
                          <m:t> ≥∆</m:t>
                        </m:r>
                      </m:e>
                    </m:d>
                    <m:r>
                      <a:rPr lang="en-US" altLang="zh-TW" b="0" i="1" smtClean="0">
                        <a:latin typeface="Cambria Math"/>
                      </a:rPr>
                      <m:t>=</m:t>
                    </m:r>
                    <m:r>
                      <a:rPr lang="en-US" altLang="zh-TW" i="1">
                        <a:latin typeface="Cambria Math"/>
                      </a:rPr>
                      <m:t>𝑃</m:t>
                    </m:r>
                    <m:d>
                      <m:dPr>
                        <m:ctrlPr>
                          <a:rPr lang="en-US" altLang="zh-TW" i="1">
                            <a:latin typeface="Cambria Math" panose="02040503050406030204" pitchFamily="18" charset="0"/>
                          </a:rPr>
                        </m:ctrlPr>
                      </m:dPr>
                      <m:e>
                        <m:r>
                          <a:rPr lang="en-US" altLang="zh-TW" i="1">
                            <a:latin typeface="Cambria Math"/>
                          </a:rPr>
                          <m:t>𝑠𝑝𝑟𝑒𝑎𝑑</m:t>
                        </m:r>
                        <m:r>
                          <a:rPr lang="en-US" altLang="zh-TW" i="1">
                            <a:latin typeface="Cambria Math"/>
                          </a:rPr>
                          <m:t> ≤−∆</m:t>
                        </m:r>
                      </m:e>
                    </m:d>
                    <m:r>
                      <a:rPr lang="en-US" altLang="zh-TW" b="0" i="1" smtClean="0">
                        <a:latin typeface="Cambria Math"/>
                      </a:rPr>
                      <m:t>=</m:t>
                    </m:r>
                    <m:r>
                      <a:rPr lang="en-US" altLang="zh-TW" i="1">
                        <a:latin typeface="Cambria Math"/>
                        <a:ea typeface="Cambria Math"/>
                      </a:rPr>
                      <m:t>1−</m:t>
                    </m:r>
                    <m:r>
                      <a:rPr lang="en-US" altLang="zh-TW" i="1">
                        <a:latin typeface="Cambria Math"/>
                        <a:ea typeface="Cambria Math"/>
                      </a:rPr>
                      <m:t>𝑁</m:t>
                    </m:r>
                    <m:d>
                      <m:dPr>
                        <m:ctrlPr>
                          <a:rPr lang="en-US" altLang="zh-TW" i="1">
                            <a:latin typeface="Cambria Math" panose="02040503050406030204" pitchFamily="18" charset="0"/>
                            <a:ea typeface="Cambria Math"/>
                          </a:rPr>
                        </m:ctrlPr>
                      </m:dPr>
                      <m:e>
                        <m:r>
                          <a:rPr lang="en-US" altLang="zh-TW" i="1">
                            <a:latin typeface="Cambria Math"/>
                            <a:ea typeface="Cambria Math"/>
                          </a:rPr>
                          <m:t>∆</m:t>
                        </m:r>
                      </m:e>
                    </m:d>
                  </m:oMath>
                </a14:m>
                <a:endParaRPr lang="en-US" altLang="zh-TW" dirty="0" smtClean="0"/>
              </a:p>
              <a:p>
                <a:pPr marL="0" indent="0">
                  <a:buNone/>
                </a:pPr>
                <a:r>
                  <a:rPr lang="en-US" altLang="zh-TW" dirty="0" smtClean="0"/>
                  <a:t>  In T times , we can expect both great or less than are </a:t>
                </a:r>
                <a14:m>
                  <m:oMath xmlns:m="http://schemas.openxmlformats.org/officeDocument/2006/math">
                    <m:r>
                      <m:rPr>
                        <m:sty m:val="p"/>
                      </m:rPr>
                      <a:rPr lang="en-US" altLang="zh-TW" b="0" i="0" smtClean="0">
                        <a:latin typeface="Cambria Math"/>
                        <a:ea typeface="Cambria Math"/>
                      </a:rPr>
                      <m:t>T</m:t>
                    </m:r>
                    <m:r>
                      <a:rPr lang="en-US" altLang="zh-TW" b="0" i="0" smtClean="0">
                        <a:latin typeface="Cambria Math"/>
                        <a:ea typeface="Cambria Math"/>
                      </a:rPr>
                      <m:t>(</m:t>
                    </m:r>
                    <m:r>
                      <a:rPr lang="en-US" altLang="zh-TW" i="1">
                        <a:latin typeface="Cambria Math"/>
                        <a:ea typeface="Cambria Math"/>
                      </a:rPr>
                      <m:t>1−</m:t>
                    </m:r>
                    <m:r>
                      <a:rPr lang="en-US" altLang="zh-TW" i="1">
                        <a:latin typeface="Cambria Math"/>
                        <a:ea typeface="Cambria Math"/>
                      </a:rPr>
                      <m:t>𝑁</m:t>
                    </m:r>
                    <m:d>
                      <m:dPr>
                        <m:ctrlPr>
                          <a:rPr lang="en-US" altLang="zh-TW" i="1">
                            <a:latin typeface="Cambria Math" panose="02040503050406030204" pitchFamily="18" charset="0"/>
                            <a:ea typeface="Cambria Math"/>
                          </a:rPr>
                        </m:ctrlPr>
                      </m:dPr>
                      <m:e>
                        <m:r>
                          <a:rPr lang="en-US" altLang="zh-TW" i="1">
                            <a:latin typeface="Cambria Math"/>
                            <a:ea typeface="Cambria Math"/>
                          </a:rPr>
                          <m:t>∆</m:t>
                        </m:r>
                      </m:e>
                    </m:d>
                    <m:r>
                      <a:rPr lang="en-US" altLang="zh-TW" b="0" i="1" smtClean="0">
                        <a:latin typeface="Cambria Math"/>
                        <a:ea typeface="Cambria Math"/>
                      </a:rPr>
                      <m:t>)</m:t>
                    </m:r>
                  </m:oMath>
                </a14:m>
                <a:r>
                  <a:rPr lang="en-US" altLang="zh-TW" dirty="0" smtClean="0"/>
                  <a:t>.</a:t>
                </a:r>
              </a:p>
              <a:p>
                <a:pPr marL="0" indent="0">
                  <a:buNone/>
                </a:pPr>
                <a:r>
                  <a:rPr lang="en-US" altLang="zh-TW" dirty="0" smtClean="0"/>
                  <a:t>  The profit on buy and sell is 2</a:t>
                </a:r>
                <a14:m>
                  <m:oMath xmlns:m="http://schemas.openxmlformats.org/officeDocument/2006/math">
                    <m:r>
                      <a:rPr lang="en-US" altLang="zh-TW" i="1">
                        <a:latin typeface="Cambria Math"/>
                        <a:ea typeface="Cambria Math"/>
                      </a:rPr>
                      <m:t>∆</m:t>
                    </m:r>
                  </m:oMath>
                </a14:m>
                <a:r>
                  <a:rPr lang="en-US" altLang="zh-TW" dirty="0" smtClean="0"/>
                  <a:t> ,</a:t>
                </a:r>
              </a:p>
              <a:p>
                <a:pPr marL="0" indent="0">
                  <a:buNone/>
                </a:pPr>
                <a:r>
                  <a:rPr lang="en-US" altLang="zh-TW" dirty="0"/>
                  <a:t>T</a:t>
                </a:r>
                <a:r>
                  <a:rPr lang="en-US" altLang="zh-TW" dirty="0" smtClean="0"/>
                  <a:t>he profit in T times is </a:t>
                </a:r>
                <a:r>
                  <a:rPr lang="en-US" altLang="zh-TW" dirty="0" smtClean="0">
                    <a:solidFill>
                      <a:schemeClr val="accent2"/>
                    </a:solidFill>
                  </a:rPr>
                  <a:t>profit </a:t>
                </a:r>
                <a:r>
                  <a:rPr lang="en-US" altLang="zh-TW" dirty="0">
                    <a:solidFill>
                      <a:schemeClr val="accent2"/>
                    </a:solidFill>
                  </a:rPr>
                  <a:t>per trade × number of </a:t>
                </a:r>
                <a:r>
                  <a:rPr lang="en-US" altLang="zh-TW" dirty="0" smtClean="0">
                    <a:solidFill>
                      <a:schemeClr val="accent2"/>
                    </a:solidFill>
                  </a:rPr>
                  <a:t>trades </a:t>
                </a:r>
                <a:r>
                  <a:rPr lang="en-US" altLang="zh-TW" dirty="0" smtClean="0"/>
                  <a:t>= </a:t>
                </a:r>
                <a14:m>
                  <m:oMath xmlns:m="http://schemas.openxmlformats.org/officeDocument/2006/math">
                    <m:r>
                      <a:rPr lang="en-US" altLang="zh-TW" b="0" i="0" smtClean="0">
                        <a:latin typeface="Cambria Math"/>
                        <a:ea typeface="Cambria Math"/>
                      </a:rPr>
                      <m:t>2</m:t>
                    </m:r>
                    <m:r>
                      <m:rPr>
                        <m:sty m:val="p"/>
                      </m:rPr>
                      <a:rPr lang="en-US" altLang="zh-TW" b="0" i="0" smtClean="0">
                        <a:latin typeface="Cambria Math"/>
                        <a:ea typeface="Cambria Math"/>
                      </a:rPr>
                      <m:t>T</m:t>
                    </m:r>
                    <m:r>
                      <a:rPr lang="en-US" altLang="zh-TW" i="1">
                        <a:latin typeface="Cambria Math"/>
                        <a:ea typeface="Cambria Math"/>
                      </a:rPr>
                      <m:t>∆</m:t>
                    </m:r>
                    <m:r>
                      <a:rPr lang="en-US" altLang="zh-TW">
                        <a:latin typeface="Cambria Math"/>
                        <a:ea typeface="Cambria Math"/>
                      </a:rPr>
                      <m:t>(</m:t>
                    </m:r>
                    <m:r>
                      <a:rPr lang="en-US" altLang="zh-TW" i="1">
                        <a:latin typeface="Cambria Math"/>
                        <a:ea typeface="Cambria Math"/>
                      </a:rPr>
                      <m:t>1−</m:t>
                    </m:r>
                    <m:r>
                      <a:rPr lang="en-US" altLang="zh-TW" i="1">
                        <a:latin typeface="Cambria Math"/>
                        <a:ea typeface="Cambria Math"/>
                      </a:rPr>
                      <m:t>𝑁</m:t>
                    </m:r>
                    <m:d>
                      <m:dPr>
                        <m:ctrlPr>
                          <a:rPr lang="en-US" altLang="zh-TW" i="1">
                            <a:latin typeface="Cambria Math" panose="02040503050406030204" pitchFamily="18" charset="0"/>
                            <a:ea typeface="Cambria Math"/>
                          </a:rPr>
                        </m:ctrlPr>
                      </m:dPr>
                      <m:e>
                        <m:r>
                          <a:rPr lang="en-US" altLang="zh-TW" i="1">
                            <a:latin typeface="Cambria Math"/>
                            <a:ea typeface="Cambria Math"/>
                          </a:rPr>
                          <m:t>∆</m:t>
                        </m:r>
                      </m:e>
                    </m:d>
                    <m:r>
                      <a:rPr lang="en-US" altLang="zh-TW" i="1">
                        <a:latin typeface="Cambria Math"/>
                        <a:ea typeface="Cambria Math"/>
                      </a:rPr>
                      <m:t>)</m:t>
                    </m:r>
                  </m:oMath>
                </a14:m>
                <a:r>
                  <a:rPr lang="en-US" altLang="zh-TW" dirty="0"/>
                  <a:t>.</a:t>
                </a:r>
                <a:endParaRPr lang="en-US" altLang="zh-TW" dirty="0">
                  <a:solidFill>
                    <a:schemeClr val="accent2"/>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95072" y="906645"/>
                <a:ext cx="11728704" cy="5862289"/>
              </a:xfrm>
              <a:blipFill rotWithShape="1">
                <a:blip r:embed="rId3"/>
                <a:stretch>
                  <a:fillRect l="-884" t="-228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988AD7BD-E49C-4A61-A795-18DB5045E250}" type="slidenum">
              <a:rPr lang="zh-TW" altLang="en-US" smtClean="0"/>
              <a:pPr/>
              <a:t>7</a:t>
            </a:fld>
            <a:endParaRPr lang="zh-TW" altLang="en-US"/>
          </a:p>
        </p:txBody>
      </p:sp>
    </p:spTree>
    <p:extLst>
      <p:ext uri="{BB962C8B-B14F-4D97-AF65-F5344CB8AC3E}">
        <p14:creationId xmlns:p14="http://schemas.microsoft.com/office/powerpoint/2010/main" val="1587911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Band Design </a:t>
            </a:r>
            <a:r>
              <a:rPr lang="en-US" altLang="zh-TW" dirty="0">
                <a:latin typeface="+mn-lt"/>
              </a:rPr>
              <a:t>F</a:t>
            </a:r>
            <a:r>
              <a:rPr lang="en-US" altLang="zh-TW" dirty="0" smtClean="0">
                <a:latin typeface="+mn-lt"/>
              </a:rPr>
              <a:t>or </a:t>
            </a:r>
            <a:r>
              <a:rPr lang="en-US" altLang="zh-TW" dirty="0">
                <a:latin typeface="+mn-lt"/>
              </a:rPr>
              <a:t>W</a:t>
            </a:r>
            <a:r>
              <a:rPr lang="en-US" altLang="zh-TW" dirty="0" smtClean="0">
                <a:latin typeface="+mn-lt"/>
              </a:rPr>
              <a:t>hite </a:t>
            </a:r>
            <a:r>
              <a:rPr lang="en-US" altLang="zh-TW" dirty="0">
                <a:latin typeface="+mn-lt"/>
              </a:rPr>
              <a:t>N</a:t>
            </a:r>
            <a:r>
              <a:rPr lang="en-US" altLang="zh-TW" dirty="0" smtClean="0">
                <a:latin typeface="+mn-lt"/>
              </a:rPr>
              <a:t>oise</a:t>
            </a:r>
            <a:endParaRPr lang="zh-TW" altLang="en-US" dirty="0">
              <a:latin typeface="+mn-l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95072" y="906645"/>
                <a:ext cx="11728704" cy="5862289"/>
              </a:xfrm>
            </p:spPr>
            <p:txBody>
              <a:bodyPr>
                <a:normAutofit/>
              </a:bodyPr>
              <a:lstStyle/>
              <a:p>
                <a14:m>
                  <m:oMath xmlns:m="http://schemas.openxmlformats.org/officeDocument/2006/math">
                    <m:r>
                      <a:rPr lang="en-US" altLang="zh-TW" b="0" i="0" smtClean="0">
                        <a:latin typeface="Cambria Math"/>
                        <a:ea typeface="Cambria Math"/>
                      </a:rPr>
                      <m:t>2</m:t>
                    </m:r>
                    <m:r>
                      <m:rPr>
                        <m:sty m:val="p"/>
                      </m:rPr>
                      <a:rPr lang="en-US" altLang="zh-TW" b="0" i="0" smtClean="0">
                        <a:latin typeface="Cambria Math"/>
                        <a:ea typeface="Cambria Math"/>
                      </a:rPr>
                      <m:t>T</m:t>
                    </m:r>
                    <m:r>
                      <a:rPr lang="en-US" altLang="zh-TW" i="1">
                        <a:latin typeface="Cambria Math"/>
                        <a:ea typeface="Cambria Math"/>
                      </a:rPr>
                      <m:t>∆</m:t>
                    </m:r>
                    <m:r>
                      <a:rPr lang="en-US" altLang="zh-TW">
                        <a:latin typeface="Cambria Math"/>
                        <a:ea typeface="Cambria Math"/>
                      </a:rPr>
                      <m:t>(</m:t>
                    </m:r>
                    <m:r>
                      <a:rPr lang="en-US" altLang="zh-TW" i="1">
                        <a:latin typeface="Cambria Math"/>
                        <a:ea typeface="Cambria Math"/>
                      </a:rPr>
                      <m:t>1−</m:t>
                    </m:r>
                    <m:r>
                      <a:rPr lang="en-US" altLang="zh-TW" i="1">
                        <a:latin typeface="Cambria Math"/>
                        <a:ea typeface="Cambria Math"/>
                      </a:rPr>
                      <m:t>𝑁</m:t>
                    </m:r>
                    <m:d>
                      <m:dPr>
                        <m:ctrlPr>
                          <a:rPr lang="en-US" altLang="zh-TW" i="1">
                            <a:latin typeface="Cambria Math" panose="02040503050406030204" pitchFamily="18" charset="0"/>
                            <a:ea typeface="Cambria Math"/>
                          </a:rPr>
                        </m:ctrlPr>
                      </m:dPr>
                      <m:e>
                        <m:r>
                          <a:rPr lang="en-US" altLang="zh-TW" i="1">
                            <a:latin typeface="Cambria Math"/>
                            <a:ea typeface="Cambria Math"/>
                          </a:rPr>
                          <m:t>∆</m:t>
                        </m:r>
                      </m:e>
                    </m:d>
                    <m:r>
                      <a:rPr lang="en-US" altLang="zh-TW" i="1">
                        <a:latin typeface="Cambria Math"/>
                        <a:ea typeface="Cambria Math"/>
                      </a:rPr>
                      <m:t>)</m:t>
                    </m:r>
                  </m:oMath>
                </a14:m>
                <a:r>
                  <a:rPr lang="en-US" altLang="zh-TW" dirty="0" smtClean="0"/>
                  <a:t>can be </a:t>
                </a:r>
                <a:r>
                  <a:rPr lang="en-US" altLang="zh-TW" dirty="0"/>
                  <a:t>boils down to determining the value </a:t>
                </a:r>
                <a:r>
                  <a:rPr lang="en-US" altLang="zh-TW" dirty="0" smtClean="0"/>
                  <a:t>of </a:t>
                </a:r>
                <a:r>
                  <a:rPr lang="el-GR" altLang="zh-TW" dirty="0" smtClean="0"/>
                  <a:t>Δ </a:t>
                </a:r>
                <a:r>
                  <a:rPr lang="en-US" altLang="zh-TW" dirty="0"/>
                  <a:t>that </a:t>
                </a:r>
                <a:r>
                  <a:rPr lang="en-US" altLang="zh-TW" dirty="0" smtClean="0"/>
                  <a:t>maximizes </a:t>
                </a:r>
                <a14:m>
                  <m:oMath xmlns:m="http://schemas.openxmlformats.org/officeDocument/2006/math">
                    <m:r>
                      <a:rPr lang="en-US" altLang="zh-TW" i="1">
                        <a:latin typeface="Cambria Math"/>
                        <a:ea typeface="Cambria Math"/>
                      </a:rPr>
                      <m:t>∆</m:t>
                    </m:r>
                    <m:r>
                      <a:rPr lang="en-US" altLang="zh-TW">
                        <a:latin typeface="Cambria Math"/>
                        <a:ea typeface="Cambria Math"/>
                      </a:rPr>
                      <m:t>(</m:t>
                    </m:r>
                    <m:r>
                      <a:rPr lang="en-US" altLang="zh-TW" i="1">
                        <a:latin typeface="Cambria Math"/>
                        <a:ea typeface="Cambria Math"/>
                      </a:rPr>
                      <m:t>1−</m:t>
                    </m:r>
                    <m:r>
                      <a:rPr lang="en-US" altLang="zh-TW" i="1">
                        <a:latin typeface="Cambria Math"/>
                        <a:ea typeface="Cambria Math"/>
                      </a:rPr>
                      <m:t>𝑁</m:t>
                    </m:r>
                    <m:d>
                      <m:dPr>
                        <m:ctrlPr>
                          <a:rPr lang="en-US" altLang="zh-TW" i="1">
                            <a:latin typeface="Cambria Math" panose="02040503050406030204" pitchFamily="18" charset="0"/>
                            <a:ea typeface="Cambria Math"/>
                          </a:rPr>
                        </m:ctrlPr>
                      </m:dPr>
                      <m:e>
                        <m:r>
                          <a:rPr lang="en-US" altLang="zh-TW" i="1">
                            <a:latin typeface="Cambria Math"/>
                            <a:ea typeface="Cambria Math"/>
                          </a:rPr>
                          <m:t>∆</m:t>
                        </m:r>
                      </m:e>
                    </m:d>
                    <m:r>
                      <a:rPr lang="en-US" altLang="zh-TW" i="1">
                        <a:latin typeface="Cambria Math"/>
                        <a:ea typeface="Cambria Math"/>
                      </a:rPr>
                      <m:t>)</m:t>
                    </m:r>
                  </m:oMath>
                </a14:m>
                <a:r>
                  <a:rPr lang="en-US" altLang="zh-TW" dirty="0" smtClean="0"/>
                  <a:t>.</a:t>
                </a:r>
              </a:p>
              <a:p>
                <a:endParaRPr lang="en-US" altLang="zh-TW" dirty="0"/>
              </a:p>
              <a:p>
                <a:endParaRPr lang="en-US" altLang="zh-TW" dirty="0" smtClean="0"/>
              </a:p>
              <a:p>
                <a:pPr marL="457200" lvl="1" indent="0">
                  <a:buNone/>
                </a:pPr>
                <a:r>
                  <a:rPr lang="en-US" altLang="zh-TW" dirty="0" smtClean="0"/>
                  <a:t>                                                                              1. </a:t>
                </a:r>
                <a:r>
                  <a:rPr lang="en-US" altLang="zh-TW" dirty="0"/>
                  <a:t>x-axis is the value of Δ as measured in </a:t>
                </a:r>
                <a:r>
                  <a:rPr lang="en-US" altLang="zh-TW" dirty="0" smtClean="0"/>
                  <a:t>term</a:t>
                </a:r>
                <a:endParaRPr lang="en-US" altLang="zh-TW" dirty="0"/>
              </a:p>
              <a:p>
                <a:pPr marL="457200" lvl="1" indent="0">
                  <a:buNone/>
                </a:pPr>
                <a:r>
                  <a:rPr lang="en-US" altLang="zh-TW" dirty="0" smtClean="0"/>
                  <a:t>                                                                                  of </a:t>
                </a:r>
                <a:r>
                  <a:rPr lang="en-US" altLang="zh-TW" dirty="0"/>
                  <a:t>the normal density about the mean</a:t>
                </a:r>
                <a:r>
                  <a:rPr lang="en-US" altLang="zh-TW" dirty="0" smtClean="0"/>
                  <a:t>.</a:t>
                </a:r>
              </a:p>
              <a:p>
                <a:pPr marL="457200" lvl="1" indent="0">
                  <a:buNone/>
                </a:pPr>
                <a:r>
                  <a:rPr lang="en-US" altLang="zh-TW" dirty="0"/>
                  <a:t>                                                                              2. y-axis is a plot of the function </a:t>
                </a:r>
                <a:r>
                  <a:rPr lang="en-US" altLang="zh-TW" dirty="0" smtClean="0"/>
                  <a:t>value.</a:t>
                </a:r>
              </a:p>
              <a:p>
                <a:pPr marL="457200" lvl="1" indent="0">
                  <a:buNone/>
                </a:pPr>
                <a:r>
                  <a:rPr lang="en-US" altLang="zh-TW" dirty="0" smtClean="0"/>
                  <a:t>                                                                             3.</a:t>
                </a:r>
                <a:r>
                  <a:rPr lang="en-US" altLang="zh-TW" dirty="0"/>
                  <a:t> T</a:t>
                </a:r>
                <a:r>
                  <a:rPr lang="en-US" altLang="zh-TW" dirty="0" smtClean="0"/>
                  <a:t>he </a:t>
                </a:r>
                <a:r>
                  <a:rPr lang="en-US" altLang="zh-TW" dirty="0"/>
                  <a:t>maximum occurs at </a:t>
                </a:r>
                <a:r>
                  <a:rPr lang="en-US" altLang="zh-TW" dirty="0" smtClean="0"/>
                  <a:t>0.75</a:t>
                </a:r>
                <a14:m>
                  <m:oMath xmlns:m="http://schemas.openxmlformats.org/officeDocument/2006/math">
                    <m:r>
                      <a:rPr lang="zh-TW" altLang="en-US" i="1" smtClean="0">
                        <a:latin typeface="Cambria Math"/>
                      </a:rPr>
                      <m:t>𝜎</m:t>
                    </m:r>
                  </m:oMath>
                </a14:m>
                <a:r>
                  <a:rPr lang="en-US" altLang="zh-TW" dirty="0" smtClean="0"/>
                  <a:t>.</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95072" y="906645"/>
                <a:ext cx="11728704" cy="5862289"/>
              </a:xfrm>
              <a:blipFill rotWithShape="1">
                <a:blip r:embed="rId3"/>
                <a:stretch>
                  <a:fillRect t="-1665"/>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988AD7BD-E49C-4A61-A795-18DB5045E250}" type="slidenum">
              <a:rPr lang="zh-TW" altLang="en-US" smtClean="0"/>
              <a:pPr/>
              <a:t>8</a:t>
            </a:fld>
            <a:endParaRPr lang="zh-TW" alt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04" y="1665823"/>
            <a:ext cx="5757676"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2814452" y="2291938"/>
            <a:ext cx="11875" cy="21613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628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983" y="2707574"/>
            <a:ext cx="7599692" cy="372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838200" y="0"/>
            <a:ext cx="10515600" cy="1325563"/>
          </a:xfrm>
        </p:spPr>
        <p:txBody>
          <a:bodyPr/>
          <a:lstStyle/>
          <a:p>
            <a:pPr algn="ctr"/>
            <a:r>
              <a:rPr lang="en-US" altLang="zh-TW" dirty="0" smtClean="0">
                <a:latin typeface="+mn-lt"/>
              </a:rPr>
              <a:t>Band Design </a:t>
            </a:r>
            <a:r>
              <a:rPr lang="en-US" altLang="zh-TW" dirty="0">
                <a:latin typeface="+mn-lt"/>
              </a:rPr>
              <a:t>F</a:t>
            </a:r>
            <a:r>
              <a:rPr lang="en-US" altLang="zh-TW" dirty="0" smtClean="0">
                <a:latin typeface="+mn-lt"/>
              </a:rPr>
              <a:t>or </a:t>
            </a:r>
            <a:r>
              <a:rPr lang="en-US" altLang="zh-TW" dirty="0">
                <a:latin typeface="+mn-lt"/>
              </a:rPr>
              <a:t>W</a:t>
            </a:r>
            <a:r>
              <a:rPr lang="en-US" altLang="zh-TW" dirty="0" smtClean="0">
                <a:latin typeface="+mn-lt"/>
              </a:rPr>
              <a:t>hite </a:t>
            </a:r>
            <a:r>
              <a:rPr lang="en-US" altLang="zh-TW" dirty="0">
                <a:latin typeface="+mn-lt"/>
              </a:rPr>
              <a:t>N</a:t>
            </a:r>
            <a:r>
              <a:rPr lang="en-US" altLang="zh-TW" dirty="0" smtClean="0">
                <a:latin typeface="+mn-lt"/>
              </a:rPr>
              <a:t>oise</a:t>
            </a:r>
            <a:endParaRPr lang="zh-TW" altLang="en-US" dirty="0">
              <a:latin typeface="+mn-lt"/>
            </a:endParaRPr>
          </a:p>
        </p:txBody>
      </p:sp>
      <p:sp>
        <p:nvSpPr>
          <p:cNvPr id="3" name="內容版面配置區 2"/>
          <p:cNvSpPr>
            <a:spLocks noGrp="1"/>
          </p:cNvSpPr>
          <p:nvPr>
            <p:ph idx="1"/>
          </p:nvPr>
        </p:nvSpPr>
        <p:spPr>
          <a:xfrm>
            <a:off x="195072" y="906645"/>
            <a:ext cx="11728704" cy="5862289"/>
          </a:xfrm>
        </p:spPr>
        <p:txBody>
          <a:bodyPr>
            <a:normAutofit/>
          </a:bodyPr>
          <a:lstStyle/>
          <a:p>
            <a:r>
              <a:rPr lang="en-US" altLang="zh-TW" dirty="0"/>
              <a:t>To check that this is true, we ran </a:t>
            </a:r>
            <a:r>
              <a:rPr lang="en-US" altLang="zh-TW" dirty="0" smtClean="0"/>
              <a:t>a simulation </a:t>
            </a:r>
            <a:r>
              <a:rPr lang="en-US" altLang="zh-TW" dirty="0"/>
              <a:t>using 5,000 white noise realizations and calculated the profits for different values of </a:t>
            </a:r>
            <a:r>
              <a:rPr lang="el-GR" altLang="zh-TW" dirty="0" smtClean="0"/>
              <a:t>Δ</a:t>
            </a:r>
            <a:r>
              <a:rPr lang="en-US" altLang="zh-TW" dirty="0" smtClean="0"/>
              <a:t> .</a:t>
            </a:r>
          </a:p>
          <a:p>
            <a:r>
              <a:rPr lang="en-US" altLang="zh-TW" dirty="0">
                <a:solidFill>
                  <a:srgbClr val="FF0000"/>
                </a:solidFill>
              </a:rPr>
              <a:t>We </a:t>
            </a:r>
            <a:r>
              <a:rPr lang="en-US" altLang="zh-TW" dirty="0" smtClean="0">
                <a:solidFill>
                  <a:srgbClr val="FF0000"/>
                </a:solidFill>
              </a:rPr>
              <a:t>can therefore </a:t>
            </a:r>
            <a:r>
              <a:rPr lang="en-US" altLang="zh-TW" dirty="0">
                <a:solidFill>
                  <a:srgbClr val="FF0000"/>
                </a:solidFill>
              </a:rPr>
              <a:t>safely conclude that the inventory constraints do not matter in </a:t>
            </a:r>
            <a:r>
              <a:rPr lang="en-US" altLang="zh-TW" dirty="0" smtClean="0">
                <a:solidFill>
                  <a:srgbClr val="FF0000"/>
                </a:solidFill>
              </a:rPr>
              <a:t>the process </a:t>
            </a:r>
            <a:r>
              <a:rPr lang="en-US" altLang="zh-TW" dirty="0">
                <a:solidFill>
                  <a:srgbClr val="FF0000"/>
                </a:solidFill>
              </a:rPr>
              <a:t>of deciding the value of Δ</a:t>
            </a:r>
            <a:r>
              <a:rPr lang="en-US" altLang="zh-TW" dirty="0"/>
              <a:t>.</a:t>
            </a:r>
            <a:endParaRPr lang="en-US" altLang="zh-TW" dirty="0" smtClean="0"/>
          </a:p>
        </p:txBody>
      </p:sp>
      <p:sp>
        <p:nvSpPr>
          <p:cNvPr id="4" name="投影片編號版面配置區 3"/>
          <p:cNvSpPr>
            <a:spLocks noGrp="1"/>
          </p:cNvSpPr>
          <p:nvPr>
            <p:ph type="sldNum" sz="quarter" idx="12"/>
          </p:nvPr>
        </p:nvSpPr>
        <p:spPr/>
        <p:txBody>
          <a:bodyPr/>
          <a:lstStyle/>
          <a:p>
            <a:fld id="{988AD7BD-E49C-4A61-A795-18DB5045E250}" type="slidenum">
              <a:rPr lang="zh-TW" altLang="en-US" smtClean="0"/>
              <a:pPr/>
              <a:t>9</a:t>
            </a:fld>
            <a:endParaRPr lang="zh-TW" altLang="en-US"/>
          </a:p>
        </p:txBody>
      </p:sp>
      <p:cxnSp>
        <p:nvCxnSpPr>
          <p:cNvPr id="6" name="直線接點 5"/>
          <p:cNvCxnSpPr/>
          <p:nvPr/>
        </p:nvCxnSpPr>
        <p:spPr>
          <a:xfrm>
            <a:off x="5723906" y="3372592"/>
            <a:ext cx="0" cy="17456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184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4150</TotalTime>
  <Words>2597</Words>
  <Application>Microsoft Office PowerPoint</Application>
  <PresentationFormat>寬螢幕</PresentationFormat>
  <Paragraphs>373</Paragraphs>
  <Slides>37</Slides>
  <Notes>35</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37</vt:i4>
      </vt:variant>
    </vt:vector>
  </HeadingPairs>
  <TitlesOfParts>
    <vt:vector size="43" baseType="lpstr">
      <vt:lpstr>新細明體</vt:lpstr>
      <vt:lpstr>Arial</vt:lpstr>
      <vt:lpstr>Calibri</vt:lpstr>
      <vt:lpstr>Calibri Light</vt:lpstr>
      <vt:lpstr>Cambria Math</vt:lpstr>
      <vt:lpstr>Office 佈景主題</vt:lpstr>
      <vt:lpstr>CH8 Trading Design</vt:lpstr>
      <vt:lpstr>Agenda</vt:lpstr>
      <vt:lpstr>PowerPoint 簡報</vt:lpstr>
      <vt:lpstr>Band Design For White Noise</vt:lpstr>
      <vt:lpstr>Band Design For White Noise</vt:lpstr>
      <vt:lpstr>Band Design For White Noise</vt:lpstr>
      <vt:lpstr>Band Design For White Noise</vt:lpstr>
      <vt:lpstr>Band Design For White Noise</vt:lpstr>
      <vt:lpstr>Band Design For White Noise</vt:lpstr>
      <vt:lpstr>Spread Dynamics</vt:lpstr>
      <vt:lpstr>Spread Dynamics</vt:lpstr>
      <vt:lpstr>Spread Dynamics</vt:lpstr>
      <vt:lpstr>Spread Dynamics</vt:lpstr>
      <vt:lpstr>Spread Dynamics</vt:lpstr>
      <vt:lpstr>Spread Dynamics</vt:lpstr>
      <vt:lpstr>Spread Dynamics</vt:lpstr>
      <vt:lpstr>Spread Dynamics</vt:lpstr>
      <vt:lpstr>PowerPoint 簡報</vt:lpstr>
      <vt:lpstr>Spread Dynamics</vt:lpstr>
      <vt:lpstr>Nonparametric Approach</vt:lpstr>
      <vt:lpstr>Nonparametric Approach</vt:lpstr>
      <vt:lpstr>Nonparametric Approach</vt:lpstr>
      <vt:lpstr>Nonparametric Approach</vt:lpstr>
      <vt:lpstr>Nonparametric Approach</vt:lpstr>
      <vt:lpstr>Nonparametric Approach</vt:lpstr>
      <vt:lpstr>Nonparametric Approach</vt:lpstr>
      <vt:lpstr>Nonparametric Approach</vt:lpstr>
      <vt:lpstr>Nonparametric Approach</vt:lpstr>
      <vt:lpstr>Regularization</vt:lpstr>
      <vt:lpstr>Regularization</vt:lpstr>
      <vt:lpstr>Regularization</vt:lpstr>
      <vt:lpstr>Regularization</vt:lpstr>
      <vt:lpstr>Regularization</vt:lpstr>
      <vt:lpstr>Regularization</vt:lpstr>
      <vt:lpstr>Tying Up Loose End</vt:lpstr>
      <vt:lpstr>Tying Up Loose End</vt:lpstr>
      <vt:lpstr>結束統計套利部分的問題與建議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CH8 Trading Design</dc:title>
  <dc:creator>david</dc:creator>
  <cp:lastModifiedBy>david</cp:lastModifiedBy>
  <cp:revision>89</cp:revision>
  <dcterms:created xsi:type="dcterms:W3CDTF">2014-12-04T11:51:45Z</dcterms:created>
  <dcterms:modified xsi:type="dcterms:W3CDTF">2015-01-18T10:01:51Z</dcterms:modified>
</cp:coreProperties>
</file>